
<file path=[Content_Types].xml><?xml version="1.0" encoding="utf-8"?>
<Types xmlns="http://schemas.openxmlformats.org/package/2006/content-types">
  <Default Extension="xml" ContentType="application/xml"/>
  <Default Extension="jpeg" ContentType="image/jpeg"/>
  <Default Extension="tif" ContentType="image/tiff"/>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7" r:id="rId2"/>
    <p:sldId id="258" r:id="rId3"/>
    <p:sldId id="259" r:id="rId4"/>
    <p:sldId id="260" r:id="rId5"/>
    <p:sldId id="262" r:id="rId6"/>
    <p:sldId id="263" r:id="rId7"/>
    <p:sldId id="264" r:id="rId8"/>
    <p:sldId id="276" r:id="rId9"/>
    <p:sldId id="265" r:id="rId10"/>
    <p:sldId id="266" r:id="rId11"/>
    <p:sldId id="267" r:id="rId12"/>
    <p:sldId id="268" r:id="rId13"/>
    <p:sldId id="269" r:id="rId14"/>
    <p:sldId id="270" r:id="rId15"/>
    <p:sldId id="271" r:id="rId16"/>
    <p:sldId id="277" r:id="rId17"/>
    <p:sldId id="272" r:id="rId18"/>
    <p:sldId id="274" r:id="rId19"/>
    <p:sldId id="279" r:id="rId20"/>
    <p:sldId id="280" r:id="rId21"/>
    <p:sldId id="278" r:id="rId22"/>
    <p:sldId id="27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6"/>
    <p:restoredTop sz="95377"/>
  </p:normalViewPr>
  <p:slideViewPr>
    <p:cSldViewPr snapToGrid="0" snapToObjects="1">
      <p:cViewPr varScale="1">
        <p:scale>
          <a:sx n="81" d="100"/>
          <a:sy n="81" d="100"/>
        </p:scale>
        <p:origin x="200" y="4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2.JPG>
</file>

<file path=ppt/media/image3.jpg>
</file>

<file path=ppt/media/image4.png>
</file>

<file path=ppt/media/image5.jpeg>
</file>

<file path=ppt/media/image6.png>
</file>

<file path=ppt/media/image7.pn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230119-FDF7-3B40-A916-8EC9BCA51C8B}" type="datetimeFigureOut">
              <a:rPr lang="en-US" smtClean="0"/>
              <a:t>10/28/17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F13326-211E-1443-8A9F-AA9C953CEE81}" type="slidenum">
              <a:rPr lang="en-US" smtClean="0"/>
              <a:t>‹#›</a:t>
            </a:fld>
            <a:endParaRPr lang="en-US"/>
          </a:p>
        </p:txBody>
      </p:sp>
    </p:spTree>
    <p:extLst>
      <p:ext uri="{BB962C8B-B14F-4D97-AF65-F5344CB8AC3E}">
        <p14:creationId xmlns:p14="http://schemas.microsoft.com/office/powerpoint/2010/main" val="869258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685800" y="1143000"/>
            <a:ext cx="5486400" cy="3086100"/>
          </a:xfrm>
        </p:spPr>
      </p:sp>
      <p:sp>
        <p:nvSpPr>
          <p:cNvPr id="3" name="Espace réservé des commentaires 2"/>
          <p:cNvSpPr>
            <a:spLocks noGrp="1"/>
          </p:cNvSpPr>
          <p:nvPr>
            <p:ph type="body" idx="1"/>
          </p:nvPr>
        </p:nvSpPr>
        <p:spPr/>
        <p:txBody>
          <a:bodyPr>
            <a:normAutofit/>
          </a:bodyPr>
          <a:lstStyle/>
          <a:p>
            <a:r>
              <a:rPr lang="en-US" sz="1200" kern="1200" dirty="0" smtClean="0">
                <a:solidFill>
                  <a:schemeClr val="tx1"/>
                </a:solidFill>
                <a:effectLst/>
                <a:latin typeface="Baskerville"/>
                <a:ea typeface="+mn-ea"/>
                <a:cs typeface="+mn-cs"/>
              </a:rPr>
              <a:t>Good morning everybody. I am very pleased to introduce a discussion on snow leopards and present to you some findings from a long-term study conducted in the South Gobi, spearheaded by the SLCF.</a:t>
            </a:r>
            <a:endParaRPr lang="fr-CH" sz="1200" kern="1200" dirty="0" smtClean="0">
              <a:solidFill>
                <a:schemeClr val="tx1"/>
              </a:solidFill>
              <a:effectLst/>
              <a:latin typeface="Baskerville"/>
              <a:ea typeface="+mn-ea"/>
              <a:cs typeface="+mn-cs"/>
            </a:endParaRPr>
          </a:p>
          <a:p>
            <a:r>
              <a:rPr lang="en-US" sz="1200" kern="1200" dirty="0" smtClean="0">
                <a:solidFill>
                  <a:schemeClr val="tx1"/>
                </a:solidFill>
                <a:effectLst/>
                <a:latin typeface="Baskerville"/>
                <a:ea typeface="+mn-ea"/>
                <a:cs typeface="+mn-cs"/>
              </a:rPr>
              <a:t> </a:t>
            </a:r>
            <a:endParaRPr lang="fr-CH" sz="1200" kern="1200" dirty="0" smtClean="0">
              <a:solidFill>
                <a:schemeClr val="tx1"/>
              </a:solidFill>
              <a:effectLst/>
              <a:latin typeface="Baskerville"/>
              <a:ea typeface="+mn-ea"/>
              <a:cs typeface="+mn-cs"/>
            </a:endParaRPr>
          </a:p>
          <a:p>
            <a:r>
              <a:rPr lang="en-US" sz="1200" kern="1200" dirty="0" smtClean="0">
                <a:solidFill>
                  <a:schemeClr val="tx1"/>
                </a:solidFill>
                <a:effectLst/>
                <a:latin typeface="Baskerville"/>
                <a:ea typeface="+mn-ea"/>
                <a:cs typeface="+mn-cs"/>
              </a:rPr>
              <a:t>We will look at what we have learned from this multi-pronged study in the Gobi- a study that has over 8 years of camera trap data and were we have collared over 20 snow leopard individuals. </a:t>
            </a:r>
            <a:endParaRPr lang="fr-CH" sz="1200" kern="1200" dirty="0" smtClean="0">
              <a:solidFill>
                <a:schemeClr val="tx1"/>
              </a:solidFill>
              <a:effectLst/>
              <a:latin typeface="Baskerville"/>
              <a:ea typeface="+mn-ea"/>
              <a:cs typeface="+mn-cs"/>
            </a:endParaRPr>
          </a:p>
          <a:p>
            <a:r>
              <a:rPr lang="en-US" sz="1200" kern="1200" dirty="0" smtClean="0">
                <a:solidFill>
                  <a:schemeClr val="tx1"/>
                </a:solidFill>
                <a:effectLst/>
                <a:latin typeface="Baskerville"/>
                <a:ea typeface="+mn-ea"/>
                <a:cs typeface="+mn-cs"/>
              </a:rPr>
              <a:t> </a:t>
            </a:r>
            <a:endParaRPr lang="fr-CH" sz="1200" kern="1200" dirty="0" smtClean="0">
              <a:solidFill>
                <a:schemeClr val="tx1"/>
              </a:solidFill>
              <a:effectLst/>
              <a:latin typeface="Baskerville"/>
              <a:ea typeface="+mn-ea"/>
              <a:cs typeface="+mn-cs"/>
            </a:endParaRPr>
          </a:p>
          <a:p>
            <a:r>
              <a:rPr lang="en-US" sz="1200" kern="1200" dirty="0" smtClean="0">
                <a:solidFill>
                  <a:schemeClr val="tx1"/>
                </a:solidFill>
                <a:effectLst/>
                <a:latin typeface="Baskerville"/>
                <a:ea typeface="+mn-ea"/>
                <a:cs typeface="+mn-cs"/>
              </a:rPr>
              <a:t>But first, lets start with the basics.</a:t>
            </a:r>
            <a:endParaRPr lang="fr-CH" sz="1200" kern="1200" dirty="0" smtClean="0">
              <a:solidFill>
                <a:schemeClr val="tx1"/>
              </a:solidFill>
              <a:effectLst/>
              <a:latin typeface="Baskerville"/>
              <a:ea typeface="+mn-ea"/>
              <a:cs typeface="+mn-cs"/>
            </a:endParaRPr>
          </a:p>
          <a:p>
            <a:r>
              <a:rPr lang="en-US" sz="1200" kern="1200" dirty="0" smtClean="0">
                <a:solidFill>
                  <a:schemeClr val="tx1"/>
                </a:solidFill>
                <a:ea typeface="+mn-ea"/>
                <a:cs typeface="+mn-cs"/>
              </a:rPr>
              <a:t> </a:t>
            </a:r>
          </a:p>
        </p:txBody>
      </p:sp>
      <p:sp>
        <p:nvSpPr>
          <p:cNvPr id="4" name="Espace réservé du numéro de diapositive 3"/>
          <p:cNvSpPr>
            <a:spLocks noGrp="1"/>
          </p:cNvSpPr>
          <p:nvPr>
            <p:ph type="sldNum" sz="quarter" idx="10"/>
          </p:nvPr>
        </p:nvSpPr>
        <p:spPr/>
        <p:txBody>
          <a:bodyPr/>
          <a:lstStyle/>
          <a:p>
            <a:fld id="{ACB224BC-D21A-5842-931C-78496881D6BC}" type="slidenum">
              <a:rPr lang="fr-FR" smtClean="0"/>
              <a:pPr/>
              <a:t>1</a:t>
            </a:fld>
            <a:endParaRPr lang="fr-FR" dirty="0"/>
          </a:p>
        </p:txBody>
      </p:sp>
    </p:spTree>
    <p:extLst>
      <p:ext uri="{BB962C8B-B14F-4D97-AF65-F5344CB8AC3E}">
        <p14:creationId xmlns:p14="http://schemas.microsoft.com/office/powerpoint/2010/main" val="21084150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BBD905CE-7641-F645-9F48-71882874A80C}" type="slidenum">
              <a:rPr lang="en-US" altLang="en-US"/>
              <a:pPr/>
              <a:t>11</a:t>
            </a:fld>
            <a:endParaRPr lang="en-US" altLang="en-US"/>
          </a:p>
        </p:txBody>
      </p:sp>
      <p:sp>
        <p:nvSpPr>
          <p:cNvPr id="83969"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3970"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2087209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1920B34F-96CF-9C44-AF8B-73E2FAD46CB7}" type="slidenum">
              <a:rPr lang="en-US" altLang="en-US"/>
              <a:pPr/>
              <a:t>12</a:t>
            </a:fld>
            <a:endParaRPr lang="en-US" altLang="en-US"/>
          </a:p>
        </p:txBody>
      </p:sp>
      <p:sp>
        <p:nvSpPr>
          <p:cNvPr id="84993"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4994"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1486391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1C3A9DE0-79F3-F547-AE92-2421DBB4E195}" type="slidenum">
              <a:rPr lang="en-US" altLang="en-US"/>
              <a:pPr/>
              <a:t>13</a:t>
            </a:fld>
            <a:endParaRPr lang="en-US" altLang="en-US"/>
          </a:p>
        </p:txBody>
      </p:sp>
      <p:sp>
        <p:nvSpPr>
          <p:cNvPr id="86017"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6018"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11442766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lvl="0"/>
            <a:r>
              <a:rPr lang="en-US" sz="1200" kern="1200" dirty="0" smtClean="0">
                <a:solidFill>
                  <a:schemeClr val="tx1"/>
                </a:solidFill>
                <a:effectLst/>
                <a:ea typeface="+mn-ea"/>
                <a:cs typeface="+mn-cs"/>
              </a:rPr>
              <a:t>Steppe-desert with ‘isolated’ mountain massifs </a:t>
            </a:r>
            <a:r>
              <a:rPr lang="fr-CH" sz="1200" kern="1200" dirty="0" smtClean="0">
                <a:solidFill>
                  <a:schemeClr val="tx1"/>
                </a:solidFill>
                <a:effectLst/>
                <a:ea typeface="+mn-ea"/>
                <a:cs typeface="+mn-cs"/>
              </a:rPr>
              <a:t>- </a:t>
            </a:r>
            <a:r>
              <a:rPr lang="en-US" sz="1200" kern="1200" dirty="0" smtClean="0">
                <a:solidFill>
                  <a:schemeClr val="tx1"/>
                </a:solidFill>
                <a:effectLst/>
                <a:ea typeface="+mn-ea"/>
                <a:cs typeface="+mn-cs"/>
              </a:rPr>
              <a:t>the altitude ranges between 1600 m and 2400 m above mean sea level and although not very high, the mountain slopes are characterized by steep cliffs and crevices</a:t>
            </a:r>
            <a:endParaRPr lang="fr-CH" sz="1200" kern="1200" dirty="0" smtClean="0">
              <a:solidFill>
                <a:schemeClr val="tx1"/>
              </a:solidFill>
              <a:effectLst/>
              <a:ea typeface="+mn-ea"/>
              <a:cs typeface="+mn-cs"/>
            </a:endParaRPr>
          </a:p>
          <a:p>
            <a:pPr lvl="0"/>
            <a:r>
              <a:rPr lang="en-US" sz="1200" kern="1200" dirty="0" smtClean="0">
                <a:solidFill>
                  <a:schemeClr val="tx1"/>
                </a:solidFill>
                <a:effectLst/>
                <a:ea typeface="+mn-ea"/>
                <a:cs typeface="+mn-cs"/>
              </a:rPr>
              <a:t>Water is a limiting resource during summer as most waterholes dry up leaving only a few perennial springs to sustain wildlife</a:t>
            </a:r>
            <a:endParaRPr lang="fr-CH" sz="1200" kern="1200" dirty="0" smtClean="0">
              <a:solidFill>
                <a:schemeClr val="tx1"/>
              </a:solidFill>
              <a:effectLst/>
              <a:ea typeface="+mn-ea"/>
              <a:cs typeface="+mn-cs"/>
            </a:endParaRPr>
          </a:p>
          <a:p>
            <a:pPr lvl="0"/>
            <a:r>
              <a:rPr lang="en-US" sz="1200" kern="1200" dirty="0" smtClean="0">
                <a:solidFill>
                  <a:schemeClr val="tx1"/>
                </a:solidFill>
                <a:effectLst/>
                <a:ea typeface="+mn-ea"/>
                <a:cs typeface="+mn-cs"/>
              </a:rPr>
              <a:t>Legally, the entire study area now lies within the 7,000 km2 </a:t>
            </a:r>
            <a:r>
              <a:rPr lang="en-US" sz="1200" kern="1200" dirty="0" err="1" smtClean="0">
                <a:solidFill>
                  <a:schemeClr val="tx1"/>
                </a:solidFill>
                <a:effectLst/>
                <a:ea typeface="+mn-ea"/>
                <a:cs typeface="+mn-cs"/>
              </a:rPr>
              <a:t>Tost</a:t>
            </a:r>
            <a:r>
              <a:rPr lang="en-US" sz="1200" kern="1200" dirty="0" smtClean="0">
                <a:solidFill>
                  <a:schemeClr val="tx1"/>
                </a:solidFill>
                <a:effectLst/>
                <a:ea typeface="+mn-ea"/>
                <a:cs typeface="+mn-cs"/>
              </a:rPr>
              <a:t> Local Protected Area that was declared in 2011</a:t>
            </a:r>
            <a:endParaRPr lang="fr-CH" sz="1200" kern="1200" dirty="0" smtClean="0">
              <a:solidFill>
                <a:schemeClr val="tx1"/>
              </a:solidFill>
              <a:effectLst/>
              <a:ea typeface="+mn-ea"/>
              <a:cs typeface="+mn-cs"/>
            </a:endParaRPr>
          </a:p>
          <a:p>
            <a:pPr lvl="0"/>
            <a:r>
              <a:rPr lang="en-US" sz="1200" kern="1200" dirty="0" err="1" smtClean="0">
                <a:solidFill>
                  <a:schemeClr val="tx1"/>
                </a:solidFill>
                <a:effectLst/>
                <a:ea typeface="+mn-ea"/>
                <a:cs typeface="+mn-cs"/>
              </a:rPr>
              <a:t>Tost</a:t>
            </a:r>
            <a:r>
              <a:rPr lang="en-US" sz="1200" kern="1200" dirty="0" smtClean="0">
                <a:solidFill>
                  <a:schemeClr val="tx1"/>
                </a:solidFill>
                <a:effectLst/>
                <a:ea typeface="+mn-ea"/>
                <a:cs typeface="+mn-cs"/>
              </a:rPr>
              <a:t>, </a:t>
            </a:r>
            <a:r>
              <a:rPr lang="en-US" sz="1200" kern="1200" dirty="0" err="1" smtClean="0">
                <a:solidFill>
                  <a:schemeClr val="tx1"/>
                </a:solidFill>
                <a:effectLst/>
                <a:ea typeface="+mn-ea"/>
                <a:cs typeface="+mn-cs"/>
              </a:rPr>
              <a:t>Tosonbumba</a:t>
            </a:r>
            <a:r>
              <a:rPr lang="en-US" sz="1200" kern="1200" dirty="0" smtClean="0">
                <a:solidFill>
                  <a:schemeClr val="tx1"/>
                </a:solidFill>
                <a:effectLst/>
                <a:ea typeface="+mn-ea"/>
                <a:cs typeface="+mn-cs"/>
              </a:rPr>
              <a:t> Mountain are not only important for snow leopard and biodiversity conservation, but are also home to 233 herder families with a total livestock holding of approximately 40,000 animals, comprised of goats, sheep, camels and horses.</a:t>
            </a:r>
            <a:endParaRPr lang="fr-CH" sz="1200" kern="1200" dirty="0" smtClean="0">
              <a:solidFill>
                <a:schemeClr val="tx1"/>
              </a:solidFill>
              <a:effectLst/>
              <a:ea typeface="+mn-ea"/>
              <a:cs typeface="+mn-cs"/>
            </a:endParaRPr>
          </a:p>
          <a:p>
            <a:pPr lvl="0"/>
            <a:r>
              <a:rPr lang="en-US" sz="1200" kern="1200" dirty="0" smtClean="0">
                <a:solidFill>
                  <a:schemeClr val="tx1"/>
                </a:solidFill>
                <a:effectLst/>
                <a:ea typeface="+mn-ea"/>
                <a:cs typeface="+mn-cs"/>
              </a:rPr>
              <a:t>The Snow Leopard Conservation Fund (SLCF) and Snow Leopard Trust (SLT) have been working since 2000 in the area- several community based conservation programs are active here, involving about 50-60 families. The programs focus on providing sustainable cash income for herder households who live in snow leopard habitat and in return herder groups and communities commit not to killing snow leopard and their prey in the area.</a:t>
            </a:r>
            <a:endParaRPr lang="fr-CH" sz="1200" kern="1200" dirty="0" smtClean="0">
              <a:solidFill>
                <a:schemeClr val="tx1"/>
              </a:solidFill>
              <a:effectLst/>
              <a:ea typeface="+mn-ea"/>
              <a:cs typeface="+mn-cs"/>
            </a:endParaRPr>
          </a:p>
          <a:p>
            <a:endParaRPr lang="en-US" dirty="0"/>
          </a:p>
        </p:txBody>
      </p:sp>
      <p:sp>
        <p:nvSpPr>
          <p:cNvPr id="4" name="Slide Number Placeholder 3"/>
          <p:cNvSpPr>
            <a:spLocks noGrp="1"/>
          </p:cNvSpPr>
          <p:nvPr>
            <p:ph type="sldNum" sz="quarter" idx="10"/>
          </p:nvPr>
        </p:nvSpPr>
        <p:spPr/>
        <p:txBody>
          <a:bodyPr/>
          <a:lstStyle/>
          <a:p>
            <a:fld id="{5EBA8B0D-570C-D34B-B43F-8D08D7A1F5F1}" type="slidenum">
              <a:rPr lang="en-US" smtClean="0"/>
              <a:t>14</a:t>
            </a:fld>
            <a:endParaRPr lang="en-US"/>
          </a:p>
        </p:txBody>
      </p:sp>
    </p:spTree>
    <p:extLst>
      <p:ext uri="{BB962C8B-B14F-4D97-AF65-F5344CB8AC3E}">
        <p14:creationId xmlns:p14="http://schemas.microsoft.com/office/powerpoint/2010/main" val="20810873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92FC2247-5493-2940-981F-DCD37C98FCA8}" type="slidenum">
              <a:rPr lang="en-US" altLang="en-US"/>
              <a:pPr/>
              <a:t>15</a:t>
            </a:fld>
            <a:endParaRPr lang="en-US" altLang="en-US"/>
          </a:p>
        </p:txBody>
      </p:sp>
      <p:sp>
        <p:nvSpPr>
          <p:cNvPr id="89089"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9090"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568256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1ECD5157-2836-EA4B-BCF3-FE50BE36C1AE}" type="slidenum">
              <a:rPr lang="en-US" altLang="en-US"/>
              <a:pPr/>
              <a:t>17</a:t>
            </a:fld>
            <a:endParaRPr lang="en-US" altLang="en-US"/>
          </a:p>
        </p:txBody>
      </p:sp>
      <p:sp>
        <p:nvSpPr>
          <p:cNvPr id="93185" name="Text Box 1"/>
          <p:cNvSpPr txBox="1">
            <a:spLocks noGrp="1" noRot="1" noChangeAspect="1" noChangeArrowheads="1"/>
          </p:cNvSpPr>
          <p:nvPr>
            <p:ph type="sldImg"/>
          </p:nvPr>
        </p:nvSpPr>
        <p:spPr bwMode="auto">
          <a:xfrm>
            <a:off x="217488" y="812800"/>
            <a:ext cx="7119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93186" name="Text Box 2"/>
          <p:cNvSpPr txBox="1">
            <a:spLocks noChangeArrowheads="1"/>
          </p:cNvSpPr>
          <p:nvPr/>
        </p:nvSpPr>
        <p:spPr bwMode="auto">
          <a:xfrm>
            <a:off x="755650" y="5078413"/>
            <a:ext cx="6045200" cy="48085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18949902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1ECD5157-2836-EA4B-BCF3-FE50BE36C1AE}" type="slidenum">
              <a:rPr lang="en-US" altLang="en-US"/>
              <a:pPr/>
              <a:t>18</a:t>
            </a:fld>
            <a:endParaRPr lang="en-US" altLang="en-US"/>
          </a:p>
        </p:txBody>
      </p:sp>
      <p:sp>
        <p:nvSpPr>
          <p:cNvPr id="93185" name="Text Box 1"/>
          <p:cNvSpPr txBox="1">
            <a:spLocks noGrp="1" noRot="1" noChangeAspect="1" noChangeArrowheads="1"/>
          </p:cNvSpPr>
          <p:nvPr>
            <p:ph type="sldImg"/>
          </p:nvPr>
        </p:nvSpPr>
        <p:spPr bwMode="auto">
          <a:xfrm>
            <a:off x="217488" y="812800"/>
            <a:ext cx="7119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93186" name="Text Box 2"/>
          <p:cNvSpPr txBox="1">
            <a:spLocks noChangeArrowheads="1"/>
          </p:cNvSpPr>
          <p:nvPr/>
        </p:nvSpPr>
        <p:spPr bwMode="auto">
          <a:xfrm>
            <a:off x="755650" y="5078413"/>
            <a:ext cx="6045200" cy="48085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8158881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1ECD5157-2836-EA4B-BCF3-FE50BE36C1AE}" type="slidenum">
              <a:rPr lang="en-US" altLang="en-US"/>
              <a:pPr/>
              <a:t>19</a:t>
            </a:fld>
            <a:endParaRPr lang="en-US" altLang="en-US"/>
          </a:p>
        </p:txBody>
      </p:sp>
      <p:sp>
        <p:nvSpPr>
          <p:cNvPr id="93185" name="Text Box 1"/>
          <p:cNvSpPr txBox="1">
            <a:spLocks noGrp="1" noRot="1" noChangeAspect="1" noChangeArrowheads="1"/>
          </p:cNvSpPr>
          <p:nvPr>
            <p:ph type="sldImg"/>
          </p:nvPr>
        </p:nvSpPr>
        <p:spPr bwMode="auto">
          <a:xfrm>
            <a:off x="217488" y="812800"/>
            <a:ext cx="7119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93186" name="Text Box 2"/>
          <p:cNvSpPr txBox="1">
            <a:spLocks noChangeArrowheads="1"/>
          </p:cNvSpPr>
          <p:nvPr/>
        </p:nvSpPr>
        <p:spPr bwMode="auto">
          <a:xfrm>
            <a:off x="755650" y="5078413"/>
            <a:ext cx="6045200" cy="48085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4873258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0A9BA8C-4220-47BE-A195-942E1BF6D97E}" type="slidenum">
              <a:rPr lang="zh-CN" altLang="en-US" smtClean="0"/>
              <a:t>20</a:t>
            </a:fld>
            <a:endParaRPr lang="zh-CN" altLang="en-US"/>
          </a:p>
        </p:txBody>
      </p:sp>
    </p:spTree>
    <p:extLst>
      <p:ext uri="{BB962C8B-B14F-4D97-AF65-F5344CB8AC3E}">
        <p14:creationId xmlns:p14="http://schemas.microsoft.com/office/powerpoint/2010/main" val="4592118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1ECD5157-2836-EA4B-BCF3-FE50BE36C1AE}" type="slidenum">
              <a:rPr lang="en-US" altLang="en-US"/>
              <a:pPr/>
              <a:t>21</a:t>
            </a:fld>
            <a:endParaRPr lang="en-US" altLang="en-US"/>
          </a:p>
        </p:txBody>
      </p:sp>
      <p:sp>
        <p:nvSpPr>
          <p:cNvPr id="93185" name="Text Box 1"/>
          <p:cNvSpPr txBox="1">
            <a:spLocks noGrp="1" noRot="1" noChangeAspect="1" noChangeArrowheads="1"/>
          </p:cNvSpPr>
          <p:nvPr>
            <p:ph type="sldImg"/>
          </p:nvPr>
        </p:nvSpPr>
        <p:spPr bwMode="auto">
          <a:xfrm>
            <a:off x="217488" y="812800"/>
            <a:ext cx="7119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93186" name="Text Box 2"/>
          <p:cNvSpPr txBox="1">
            <a:spLocks noChangeArrowheads="1"/>
          </p:cNvSpPr>
          <p:nvPr/>
        </p:nvSpPr>
        <p:spPr bwMode="auto">
          <a:xfrm>
            <a:off x="755650" y="5078413"/>
            <a:ext cx="6045200" cy="48085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5484421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ACBBBF3C-28F4-A449-A062-AA67C11A46E0}" type="slidenum">
              <a:rPr lang="en-US" altLang="en-US"/>
              <a:pPr/>
              <a:t>3</a:t>
            </a:fld>
            <a:endParaRPr lang="en-US" altLang="en-US"/>
          </a:p>
        </p:txBody>
      </p:sp>
      <p:sp>
        <p:nvSpPr>
          <p:cNvPr id="71681"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71682"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19177582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8811DCDE-D0F9-A141-AE23-44A01DAC8B49}" type="slidenum">
              <a:rPr lang="en-US" altLang="en-US"/>
              <a:pPr/>
              <a:t>22</a:t>
            </a:fld>
            <a:endParaRPr lang="en-US" altLang="en-US"/>
          </a:p>
        </p:txBody>
      </p:sp>
      <p:sp>
        <p:nvSpPr>
          <p:cNvPr id="94209" name="Text Box 1"/>
          <p:cNvSpPr txBox="1">
            <a:spLocks noGrp="1" noRot="1" noChangeAspect="1" noChangeArrowheads="1"/>
          </p:cNvSpPr>
          <p:nvPr>
            <p:ph type="sldImg"/>
          </p:nvPr>
        </p:nvSpPr>
        <p:spPr bwMode="auto">
          <a:xfrm>
            <a:off x="217488" y="812800"/>
            <a:ext cx="7119937" cy="400526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94210" name="Text Box 2"/>
          <p:cNvSpPr txBox="1">
            <a:spLocks noChangeArrowheads="1"/>
          </p:cNvSpPr>
          <p:nvPr/>
        </p:nvSpPr>
        <p:spPr bwMode="auto">
          <a:xfrm>
            <a:off x="755650" y="5078413"/>
            <a:ext cx="6045200" cy="48085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1285970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9DC392D3-FC1C-BF41-8126-2AFF5E52746C}" type="slidenum">
              <a:rPr lang="en-US" altLang="en-US"/>
              <a:pPr/>
              <a:t>4</a:t>
            </a:fld>
            <a:endParaRPr lang="en-US" altLang="en-US"/>
          </a:p>
        </p:txBody>
      </p:sp>
      <p:sp>
        <p:nvSpPr>
          <p:cNvPr id="73729"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73730"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606740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4151B943-46E1-4A43-A108-3FAFEC6753BF}" type="slidenum">
              <a:rPr lang="en-US" altLang="en-US"/>
              <a:pPr/>
              <a:t>5</a:t>
            </a:fld>
            <a:endParaRPr lang="en-US" altLang="en-US"/>
          </a:p>
        </p:txBody>
      </p:sp>
      <p:sp>
        <p:nvSpPr>
          <p:cNvPr id="78849"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78850"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20877107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0B90EC35-738F-8F49-9CA1-D22B6388AE49}" type="slidenum">
              <a:rPr lang="en-US" altLang="en-US"/>
              <a:pPr/>
              <a:t>6</a:t>
            </a:fld>
            <a:endParaRPr lang="en-US" altLang="en-US"/>
          </a:p>
        </p:txBody>
      </p:sp>
      <p:sp>
        <p:nvSpPr>
          <p:cNvPr id="79873"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79874"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967806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D5068677-A7D3-7842-A298-AFF96C37E53F}" type="slidenum">
              <a:rPr lang="en-US" altLang="en-US"/>
              <a:pPr/>
              <a:t>7</a:t>
            </a:fld>
            <a:endParaRPr lang="en-US" altLang="en-US"/>
          </a:p>
        </p:txBody>
      </p:sp>
      <p:sp>
        <p:nvSpPr>
          <p:cNvPr id="80897"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0898"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1798638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1920B34F-96CF-9C44-AF8B-73E2FAD46CB7}" type="slidenum">
              <a:rPr lang="en-US" altLang="en-US"/>
              <a:pPr/>
              <a:t>8</a:t>
            </a:fld>
            <a:endParaRPr lang="en-US" altLang="en-US"/>
          </a:p>
        </p:txBody>
      </p:sp>
      <p:sp>
        <p:nvSpPr>
          <p:cNvPr id="84993"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4994"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5819115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43B0253E-0C31-8041-B657-E8AAF44AA631}" type="slidenum">
              <a:rPr lang="en-US" altLang="en-US"/>
              <a:pPr/>
              <a:t>9</a:t>
            </a:fld>
            <a:endParaRPr lang="en-US" altLang="en-US"/>
          </a:p>
        </p:txBody>
      </p:sp>
      <p:sp>
        <p:nvSpPr>
          <p:cNvPr id="81921"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1922"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4495996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9"/>
          <p:cNvSpPr>
            <a:spLocks noGrp="1" noChangeArrowheads="1"/>
          </p:cNvSpPr>
          <p:nvPr>
            <p:ph type="sldNum"/>
          </p:nvPr>
        </p:nvSpPr>
        <p:spPr>
          <a:ln/>
        </p:spPr>
        <p:txBody>
          <a:bodyPr/>
          <a:lstStyle/>
          <a:p>
            <a:fld id="{1F81BB57-E76B-FD4A-9905-378597C7E7DC}" type="slidenum">
              <a:rPr lang="en-US" altLang="en-US"/>
              <a:pPr/>
              <a:t>10</a:t>
            </a:fld>
            <a:endParaRPr lang="en-US" altLang="en-US"/>
          </a:p>
        </p:txBody>
      </p:sp>
      <p:sp>
        <p:nvSpPr>
          <p:cNvPr id="82945" name="Text Box 1"/>
          <p:cNvSpPr txBox="1">
            <a:spLocks noGrp="1" noRot="1" noChangeAspect="1" noChangeArrowheads="1"/>
          </p:cNvSpPr>
          <p:nvPr>
            <p:ph type="sldImg"/>
          </p:nvPr>
        </p:nvSpPr>
        <p:spPr bwMode="auto">
          <a:xfrm>
            <a:off x="217488" y="812800"/>
            <a:ext cx="7123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2946" name="Text Box 2"/>
          <p:cNvSpPr txBox="1">
            <a:spLocks noChangeArrowheads="1"/>
          </p:cNvSpPr>
          <p:nvPr/>
        </p:nvSpPr>
        <p:spPr bwMode="auto">
          <a:xfrm>
            <a:off x="755650" y="5078413"/>
            <a:ext cx="6048375" cy="4811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5289296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E8ECA4FE-2ECA-0549-A8E8-497DE1CEBF53}" type="datetimeFigureOut">
              <a:rPr lang="en-US" smtClean="0"/>
              <a:t>10/28/17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193246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E8ECA4FE-2ECA-0549-A8E8-497DE1CEBF53}" type="datetimeFigureOut">
              <a:rPr lang="en-US" smtClean="0"/>
              <a:t>10/28/17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992338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E8ECA4FE-2ECA-0549-A8E8-497DE1CEBF53}" type="datetimeFigureOut">
              <a:rPr lang="en-US" smtClean="0"/>
              <a:t>10/28/17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875217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E8ECA4FE-2ECA-0549-A8E8-497DE1CEBF53}" type="datetimeFigureOut">
              <a:rPr lang="en-US" smtClean="0"/>
              <a:t>10/28/17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1297744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GB" smtClean="0"/>
              <a:t>Click to edit Master title style</a:t>
            </a:r>
            <a:endParaRPr lang="en-US"/>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E8ECA4FE-2ECA-0549-A8E8-497DE1CEBF53}" type="datetimeFigureOut">
              <a:rPr lang="en-US" smtClean="0"/>
              <a:t>10/28/17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1346379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E8ECA4FE-2ECA-0549-A8E8-497DE1CEBF53}" type="datetimeFigureOut">
              <a:rPr lang="en-US" smtClean="0"/>
              <a:t>10/28/17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572429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GB" smtClean="0"/>
              <a:t>Click to edit Master title style</a:t>
            </a:r>
            <a:endParaRPr lang="en-US"/>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E8ECA4FE-2ECA-0549-A8E8-497DE1CEBF53}" type="datetimeFigureOut">
              <a:rPr lang="en-US" smtClean="0"/>
              <a:t>10/28/17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96321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E8ECA4FE-2ECA-0549-A8E8-497DE1CEBF53}" type="datetimeFigureOut">
              <a:rPr lang="en-US" smtClean="0"/>
              <a:t>10/28/17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1824113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ECA4FE-2ECA-0549-A8E8-497DE1CEBF53}" type="datetimeFigureOut">
              <a:rPr lang="en-US" smtClean="0"/>
              <a:t>10/28/17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392528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smtClean="0"/>
              <a:t>Click to edit Master title style</a:t>
            </a:r>
            <a:endParaRPr lang="en-US"/>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E8ECA4FE-2ECA-0549-A8E8-497DE1CEBF53}" type="datetimeFigureOut">
              <a:rPr lang="en-US" smtClean="0"/>
              <a:t>10/28/17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161979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smtClean="0"/>
              <a:t>Click to edit Master title style</a:t>
            </a:r>
            <a:endParaRPr lang="en-US"/>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E8ECA4FE-2ECA-0549-A8E8-497DE1CEBF53}" type="datetimeFigureOut">
              <a:rPr lang="en-US" smtClean="0"/>
              <a:t>10/28/17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209502-5DBC-E144-85BF-9E74C31F3972}" type="slidenum">
              <a:rPr lang="en-US" smtClean="0"/>
              <a:t>‹#›</a:t>
            </a:fld>
            <a:endParaRPr lang="en-US"/>
          </a:p>
        </p:txBody>
      </p:sp>
    </p:spTree>
    <p:extLst>
      <p:ext uri="{BB962C8B-B14F-4D97-AF65-F5344CB8AC3E}">
        <p14:creationId xmlns:p14="http://schemas.microsoft.com/office/powerpoint/2010/main" val="153103715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71000"/>
            <a:lum/>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ECA4FE-2ECA-0549-A8E8-497DE1CEBF53}" type="datetimeFigureOut">
              <a:rPr lang="en-US" smtClean="0"/>
              <a:t>10/28/17</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209502-5DBC-E144-85BF-9E74C31F3972}" type="slidenum">
              <a:rPr lang="en-US" smtClean="0"/>
              <a:t>‹#›</a:t>
            </a:fld>
            <a:endParaRPr lang="en-US"/>
          </a:p>
        </p:txBody>
      </p:sp>
    </p:spTree>
    <p:extLst>
      <p:ext uri="{BB962C8B-B14F-4D97-AF65-F5344CB8AC3E}">
        <p14:creationId xmlns:p14="http://schemas.microsoft.com/office/powerpoint/2010/main" val="522707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png"/><Relationship Id="rId1" Type="http://schemas.openxmlformats.org/officeDocument/2006/relationships/tags" Target="../tags/tag1.xml"/><Relationship Id="rId2"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t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t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t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MG_8322.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9219" y="-225800"/>
            <a:ext cx="10625700" cy="7083800"/>
          </a:xfrm>
          <a:prstGeom prst="rect">
            <a:avLst/>
          </a:prstGeom>
        </p:spPr>
      </p:pic>
      <p:pic>
        <p:nvPicPr>
          <p:cNvPr id="10" name="Picture 9" descr="Ce9ezBiW4AAobGc.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24002" y="829111"/>
            <a:ext cx="9391623" cy="6401956"/>
          </a:xfrm>
          <a:prstGeom prst="rect">
            <a:avLst/>
          </a:prstGeom>
        </p:spPr>
      </p:pic>
      <p:sp>
        <p:nvSpPr>
          <p:cNvPr id="19" name="Rectangle 18"/>
          <p:cNvSpPr/>
          <p:nvPr/>
        </p:nvSpPr>
        <p:spPr>
          <a:xfrm>
            <a:off x="1524000" y="722779"/>
            <a:ext cx="9144000" cy="1762283"/>
          </a:xfrm>
          <a:prstGeom prst="rect">
            <a:avLst/>
          </a:prstGeom>
          <a:solidFill>
            <a:schemeClr val="tx1">
              <a:lumMod val="95000"/>
              <a:lumOff val="5000"/>
              <a:alpha val="60000"/>
            </a:schemeClr>
          </a:solidFill>
          <a:ln>
            <a:noFill/>
          </a:ln>
          <a:effectLst>
            <a:outerShdw blurRad="50800" dist="63500" dir="5400000"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Baskerville"/>
            </a:endParaRPr>
          </a:p>
        </p:txBody>
      </p:sp>
      <p:sp>
        <p:nvSpPr>
          <p:cNvPr id="21" name="Rectangle 20"/>
          <p:cNvSpPr/>
          <p:nvPr/>
        </p:nvSpPr>
        <p:spPr>
          <a:xfrm>
            <a:off x="1524000" y="829112"/>
            <a:ext cx="9144000" cy="155495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latin typeface="Baskerville"/>
            </a:endParaRPr>
          </a:p>
        </p:txBody>
      </p:sp>
      <p:grpSp>
        <p:nvGrpSpPr>
          <p:cNvPr id="2" name="Group 26"/>
          <p:cNvGrpSpPr/>
          <p:nvPr/>
        </p:nvGrpSpPr>
        <p:grpSpPr>
          <a:xfrm>
            <a:off x="-4521200" y="894613"/>
            <a:ext cx="10393372" cy="1292662"/>
            <a:chOff x="-6045200" y="2880121"/>
            <a:chExt cx="10393374" cy="2244625"/>
          </a:xfrm>
        </p:grpSpPr>
        <p:sp>
          <p:nvSpPr>
            <p:cNvPr id="12" name="ZoneTexte 4"/>
            <p:cNvSpPr txBox="1"/>
            <p:nvPr/>
          </p:nvSpPr>
          <p:spPr>
            <a:xfrm>
              <a:off x="162520" y="2880121"/>
              <a:ext cx="4185654" cy="2244625"/>
            </a:xfrm>
            <a:prstGeom prst="rect">
              <a:avLst/>
            </a:prstGeom>
            <a:noFill/>
            <a:effectLst>
              <a:outerShdw dist="25400" dir="5400000" algn="tl" rotWithShape="0">
                <a:schemeClr val="bg1"/>
              </a:outerShdw>
            </a:effectLst>
          </p:spPr>
          <p:txBody>
            <a:bodyPr wrap="square" rtlCol="0">
              <a:spAutoFit/>
            </a:bodyPr>
            <a:lstStyle/>
            <a:p>
              <a:r>
                <a:rPr lang="en-US" b="1" dirty="0">
                  <a:solidFill>
                    <a:schemeClr val="tx1">
                      <a:lumMod val="75000"/>
                      <a:lumOff val="25000"/>
                    </a:schemeClr>
                  </a:solidFill>
                  <a:latin typeface="Baskerville"/>
                  <a:cs typeface="Baskerville"/>
                </a:rPr>
                <a:t>Justine Alexander PhD</a:t>
              </a:r>
              <a:endParaRPr lang="en-US" dirty="0">
                <a:solidFill>
                  <a:schemeClr val="tx1">
                    <a:lumMod val="75000"/>
                    <a:lumOff val="25000"/>
                  </a:schemeClr>
                </a:solidFill>
                <a:latin typeface="Baskerville"/>
                <a:cs typeface="Baskerville"/>
              </a:endParaRPr>
            </a:p>
            <a:p>
              <a:r>
                <a:rPr lang="en-US" sz="1400" i="1" dirty="0" err="1">
                  <a:solidFill>
                    <a:schemeClr val="tx1">
                      <a:lumMod val="85000"/>
                      <a:lumOff val="15000"/>
                    </a:schemeClr>
                  </a:solidFill>
                  <a:latin typeface="Baskerville"/>
                  <a:cs typeface="Baskerville"/>
                </a:rPr>
                <a:t>justine@snowleopard.org</a:t>
              </a:r>
              <a:endParaRPr lang="en-US" sz="1400" i="1" dirty="0">
                <a:solidFill>
                  <a:schemeClr val="tx1">
                    <a:lumMod val="85000"/>
                    <a:lumOff val="15000"/>
                  </a:schemeClr>
                </a:solidFill>
                <a:latin typeface="Baskerville"/>
                <a:cs typeface="Baskerville"/>
              </a:endParaRPr>
            </a:p>
            <a:p>
              <a:r>
                <a:rPr lang="en-US" dirty="0">
                  <a:solidFill>
                    <a:schemeClr val="tx1">
                      <a:lumMod val="75000"/>
                      <a:lumOff val="25000"/>
                    </a:schemeClr>
                  </a:solidFill>
                  <a:latin typeface="Baskerville"/>
                  <a:cs typeface="Baskerville"/>
                </a:rPr>
                <a:t/>
              </a:r>
              <a:br>
                <a:rPr lang="en-US" dirty="0">
                  <a:solidFill>
                    <a:schemeClr val="tx1">
                      <a:lumMod val="75000"/>
                      <a:lumOff val="25000"/>
                    </a:schemeClr>
                  </a:solidFill>
                  <a:latin typeface="Baskerville"/>
                  <a:cs typeface="Baskerville"/>
                </a:rPr>
              </a:br>
              <a:r>
                <a:rPr lang="en-US" sz="1400" b="1" dirty="0">
                  <a:solidFill>
                    <a:schemeClr val="tx1">
                      <a:lumMod val="75000"/>
                      <a:lumOff val="25000"/>
                    </a:schemeClr>
                  </a:solidFill>
                  <a:latin typeface="Baskerville"/>
                  <a:cs typeface="Baskerville"/>
                </a:rPr>
                <a:t>Regional Ecologist</a:t>
              </a:r>
              <a:r>
                <a:rPr lang="en-US" sz="1400" dirty="0">
                  <a:solidFill>
                    <a:schemeClr val="tx1">
                      <a:lumMod val="75000"/>
                      <a:lumOff val="25000"/>
                    </a:schemeClr>
                  </a:solidFill>
                  <a:latin typeface="Baskerville"/>
                  <a:cs typeface="Baskerville"/>
                </a:rPr>
                <a:t/>
              </a:r>
              <a:br>
                <a:rPr lang="en-US" sz="1400" dirty="0">
                  <a:solidFill>
                    <a:schemeClr val="tx1">
                      <a:lumMod val="75000"/>
                      <a:lumOff val="25000"/>
                    </a:schemeClr>
                  </a:solidFill>
                  <a:latin typeface="Baskerville"/>
                  <a:cs typeface="Baskerville"/>
                </a:rPr>
              </a:br>
              <a:r>
                <a:rPr lang="en-US" sz="1400" dirty="0">
                  <a:solidFill>
                    <a:schemeClr val="tx1">
                      <a:lumMod val="75000"/>
                      <a:lumOff val="25000"/>
                    </a:schemeClr>
                  </a:solidFill>
                  <a:latin typeface="Baskerville"/>
                  <a:cs typeface="Baskerville"/>
                </a:rPr>
                <a:t>Snow Leopard Trust</a:t>
              </a:r>
            </a:p>
          </p:txBody>
        </p:sp>
        <p:sp>
          <p:nvSpPr>
            <p:cNvPr id="23" name="Rectangle 22"/>
            <p:cNvSpPr/>
            <p:nvPr/>
          </p:nvSpPr>
          <p:spPr>
            <a:xfrm>
              <a:off x="-6045200" y="2888640"/>
              <a:ext cx="6083301" cy="801652"/>
            </a:xfrm>
            <a:prstGeom prst="rect">
              <a:avLst/>
            </a:prstGeom>
          </p:spPr>
          <p:txBody>
            <a:bodyPr wrap="square">
              <a:spAutoFit/>
            </a:bodyPr>
            <a:lstStyle/>
            <a:p>
              <a:r>
                <a:rPr lang="en-US" sz="2400" b="1" dirty="0">
                  <a:latin typeface="Baskerville"/>
                  <a:cs typeface="Baskerville"/>
                </a:rPr>
                <a:t>Double Observer training</a:t>
              </a:r>
              <a:endParaRPr lang="fr-FR" sz="2400" dirty="0">
                <a:solidFill>
                  <a:schemeClr val="tx1">
                    <a:lumMod val="75000"/>
                    <a:lumOff val="25000"/>
                  </a:schemeClr>
                </a:solidFill>
                <a:latin typeface="Baskerville"/>
                <a:cs typeface="Baskerville"/>
              </a:endParaRPr>
            </a:p>
          </p:txBody>
        </p:sp>
      </p:grpSp>
      <p:pic>
        <p:nvPicPr>
          <p:cNvPr id="16" name="Picture 15"/>
          <p:cNvPicPr>
            <a:picLocks noChangeAspect="1"/>
          </p:cNvPicPr>
          <p:nvPr/>
        </p:nvPicPr>
        <p:blipFill>
          <a:blip r:embed="rId6"/>
          <a:stretch>
            <a:fillRect/>
          </a:stretch>
        </p:blipFill>
        <p:spPr>
          <a:xfrm>
            <a:off x="8479309" y="987802"/>
            <a:ext cx="1459129" cy="1236077"/>
          </a:xfrm>
          <a:prstGeom prst="rect">
            <a:avLst/>
          </a:prstGeom>
        </p:spPr>
      </p:pic>
    </p:spTree>
    <p:custDataLst>
      <p:tags r:id="rId1"/>
    </p:custDataLst>
    <p:extLst>
      <p:ext uri="{BB962C8B-B14F-4D97-AF65-F5344CB8AC3E}">
        <p14:creationId xmlns:p14="http://schemas.microsoft.com/office/powerpoint/2010/main" val="29042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15694 0.00602 L 0.66736 0.00625 " pathEditMode="relative" rAng="0" ptsTypes="AA">
                                      <p:cBhvr>
                                        <p:cTn id="6" dur="1000" fill="hold"/>
                                        <p:tgtEl>
                                          <p:spTgt spid="2"/>
                                        </p:tgtEl>
                                        <p:attrNameLst>
                                          <p:attrName>ppt_x</p:attrName>
                                          <p:attrName>ppt_y</p:attrName>
                                        </p:attrNameLst>
                                      </p:cBhvr>
                                      <p:rCtr x="25521" y="0"/>
                                    </p:animMotion>
                                  </p:childTnLst>
                                </p:cTn>
                              </p:par>
                              <p:par>
                                <p:cTn id="7" presetID="0" presetClass="path" presetSubtype="0" accel="50000" decel="50000" fill="hold" nodeType="withEffect">
                                  <p:stCondLst>
                                    <p:cond delay="0"/>
                                  </p:stCondLst>
                                  <p:childTnLst>
                                    <p:animMotion origin="layout" path="M -6.03747E-7 1.78828E-6 L 0.60219 0.00208 " pathEditMode="relative" ptsTypes="AA">
                                      <p:cBhvr>
                                        <p:cTn id="8" dur="1000" fill="hold"/>
                                        <p:tgtEl>
                                          <p:spTgt spid="16"/>
                                        </p:tgtEl>
                                        <p:attrNameLst>
                                          <p:attrName>ppt_x</p:attrName>
                                          <p:attrName>ppt_y</p:attrName>
                                        </p:attrNameLst>
                                      </p:cBhvr>
                                    </p:animMotion>
                                  </p:childTnLst>
                                </p:cTn>
                              </p:par>
                              <p:par>
                                <p:cTn id="9" presetID="10" presetClass="exit" presetSubtype="0" fill="hold" nodeType="withEffect">
                                  <p:stCondLst>
                                    <p:cond delay="0"/>
                                  </p:stCondLst>
                                  <p:childTnLst>
                                    <p:animEffect transition="out" filter="fade">
                                      <p:cBhvr>
                                        <p:cTn id="10" dur="500"/>
                                        <p:tgtEl>
                                          <p:spTgt spid="10"/>
                                        </p:tgtEl>
                                      </p:cBhvr>
                                    </p:animEffect>
                                    <p:set>
                                      <p:cBhvr>
                                        <p:cTn id="11"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1"/>
          <p:cNvSpPr>
            <a:spLocks noGrp="1" noChangeArrowheads="1"/>
          </p:cNvSpPr>
          <p:nvPr>
            <p:ph type="title" idx="4294967295"/>
          </p:nvPr>
        </p:nvSpPr>
        <p:spPr>
          <a:xfrm>
            <a:off x="0" y="313955"/>
            <a:ext cx="12192000" cy="1062832"/>
          </a:xfrm>
          <a:solidFill>
            <a:schemeClr val="tx1"/>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Assumption III- </a:t>
            </a:r>
            <a:r>
              <a:rPr lang="en-US" altLang="en-US" dirty="0" smtClean="0">
                <a:solidFill>
                  <a:schemeClr val="bg1"/>
                </a:solidFill>
              </a:rPr>
              <a:t>II: random sample</a:t>
            </a:r>
            <a:endParaRPr lang="en-US" altLang="en-US" dirty="0">
              <a:solidFill>
                <a:schemeClr val="bg1"/>
              </a:solidFill>
            </a:endParaRPr>
          </a:p>
        </p:txBody>
      </p:sp>
      <p:sp>
        <p:nvSpPr>
          <p:cNvPr id="49154" name="Rectangle 2"/>
          <p:cNvSpPr>
            <a:spLocks noGrp="1" noChangeArrowheads="1"/>
          </p:cNvSpPr>
          <p:nvPr>
            <p:ph type="body" idx="4294967295"/>
          </p:nvPr>
        </p:nvSpPr>
        <p:spPr>
          <a:xfrm>
            <a:off x="1980049" y="1604329"/>
            <a:ext cx="8229024" cy="3803243"/>
          </a:xfrm>
          <a:solidFill>
            <a:schemeClr val="tx1">
              <a:alpha val="44000"/>
            </a:schemeClr>
          </a:solidFill>
          <a:ln/>
        </p:spPr>
        <p:txBody>
          <a:bodyPr/>
          <a:lstStyle/>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What happens when both observers survey together?</a:t>
            </a:r>
          </a:p>
          <a:p>
            <a:pPr marL="1562557" lvl="1" indent="-518452">
              <a:buClr>
                <a:srgbClr val="FFCC99"/>
              </a:buClr>
              <a:buSzPct val="75000"/>
              <a:buFont typeface="Symbol"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Groups size, activity and distance to both observers is constant</a:t>
            </a:r>
          </a:p>
          <a:p>
            <a:pPr marL="1562557" lvl="1" indent="-518452">
              <a:buClr>
                <a:srgbClr val="FFCC99"/>
              </a:buClr>
              <a:buSzPct val="75000"/>
              <a:buFont typeface="Symbol"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Thus, </a:t>
            </a:r>
          </a:p>
          <a:p>
            <a:pPr marL="390280" indent="-290909">
              <a:buSzPct val="4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sz="2359" dirty="0">
                <a:solidFill>
                  <a:schemeClr val="bg1"/>
                </a:solidFill>
              </a:rPr>
              <a:t>P(group being detected by 1) ~ P(group detected by 2)</a:t>
            </a:r>
          </a:p>
          <a:p>
            <a:pPr marL="390280" indent="-290909">
              <a:buSzPct val="4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endParaRPr lang="en-US" altLang="en-US" sz="2359" dirty="0">
              <a:solidFill>
                <a:schemeClr val="bg1"/>
              </a:solidFill>
            </a:endParaRP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sz="2359" dirty="0">
                <a:solidFill>
                  <a:schemeClr val="bg1"/>
                </a:solidFill>
              </a:rPr>
              <a:t>Leading to similar captures by both observers thus</a:t>
            </a:r>
            <a:r>
              <a:rPr lang="en-US" altLang="en-US" sz="2359" u="sng" dirty="0">
                <a:solidFill>
                  <a:schemeClr val="bg1"/>
                </a:solidFill>
              </a:rPr>
              <a:t> underestimating</a:t>
            </a:r>
            <a:r>
              <a:rPr lang="en-US" altLang="en-US" sz="2359" dirty="0">
                <a:solidFill>
                  <a:schemeClr val="bg1"/>
                </a:solidFill>
              </a:rPr>
              <a:t> the population</a:t>
            </a:r>
          </a:p>
          <a:p>
            <a:pPr marL="390280" indent="-290909">
              <a:buSzPct val="4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endParaRPr lang="en-US" altLang="en-US" sz="2359" dirty="0"/>
          </a:p>
        </p:txBody>
      </p:sp>
    </p:spTree>
    <p:extLst>
      <p:ext uri="{BB962C8B-B14F-4D97-AF65-F5344CB8AC3E}">
        <p14:creationId xmlns:p14="http://schemas.microsoft.com/office/powerpoint/2010/main" val="1574452456"/>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1"/>
          <p:cNvSpPr>
            <a:spLocks noGrp="1" noChangeArrowheads="1"/>
          </p:cNvSpPr>
          <p:nvPr>
            <p:ph type="title" idx="4294967295"/>
          </p:nvPr>
        </p:nvSpPr>
        <p:spPr>
          <a:xfrm>
            <a:off x="1980049" y="273630"/>
            <a:ext cx="8229024" cy="1144921"/>
          </a:xfrm>
          <a:solidFill>
            <a:schemeClr val="tx1"/>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Field data</a:t>
            </a:r>
          </a:p>
        </p:txBody>
      </p:sp>
      <p:pic>
        <p:nvPicPr>
          <p:cNvPr id="501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2" y="1247172"/>
            <a:ext cx="6752869" cy="561082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extLst>
      <p:ext uri="{BB962C8B-B14F-4D97-AF65-F5344CB8AC3E}">
        <p14:creationId xmlns:p14="http://schemas.microsoft.com/office/powerpoint/2010/main" val="828605413"/>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1"/>
          <p:cNvSpPr>
            <a:spLocks noGrp="1" noChangeArrowheads="1"/>
          </p:cNvSpPr>
          <p:nvPr>
            <p:ph type="title" idx="4294967295"/>
          </p:nvPr>
        </p:nvSpPr>
        <p:spPr>
          <a:xfrm>
            <a:off x="2" y="313955"/>
            <a:ext cx="12191999" cy="1062832"/>
          </a:xfrm>
          <a:solidFill>
            <a:schemeClr val="tx1"/>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Assumption III- III (Solutions)</a:t>
            </a:r>
          </a:p>
        </p:txBody>
      </p:sp>
      <p:sp>
        <p:nvSpPr>
          <p:cNvPr id="51202" name="Rectangle 2"/>
          <p:cNvSpPr>
            <a:spLocks noGrp="1" noChangeArrowheads="1"/>
          </p:cNvSpPr>
          <p:nvPr>
            <p:ph type="body" idx="4294967295"/>
          </p:nvPr>
        </p:nvSpPr>
        <p:spPr>
          <a:xfrm>
            <a:off x="1981487" y="1623850"/>
            <a:ext cx="8229024" cy="4887311"/>
          </a:xfrm>
          <a:solidFill>
            <a:schemeClr val="tx1">
              <a:alpha val="52000"/>
            </a:schemeClr>
          </a:solidFill>
          <a:ln/>
        </p:spPr>
        <p:txBody>
          <a:bodyPr>
            <a:normAutofit/>
          </a:bodyPr>
          <a:lstStyle/>
          <a:p>
            <a:pPr marL="95050" indent="0">
              <a:buClr>
                <a:srgbClr val="FFCC99"/>
              </a:buClr>
              <a:buSzPct val="4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endParaRPr lang="en-US" altLang="en-US" dirty="0" smtClean="0">
              <a:solidFill>
                <a:schemeClr val="bg1"/>
              </a:solidFill>
            </a:endParaRP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smtClean="0">
                <a:solidFill>
                  <a:schemeClr val="bg1"/>
                </a:solidFill>
              </a:rPr>
              <a:t>Time </a:t>
            </a:r>
            <a:r>
              <a:rPr lang="en-US" altLang="en-US" dirty="0">
                <a:solidFill>
                  <a:schemeClr val="bg1"/>
                </a:solidFill>
              </a:rPr>
              <a:t>lag between the two surveys</a:t>
            </a:r>
          </a:p>
          <a:p>
            <a:pPr marL="1562557" lvl="1" indent="-518452">
              <a:buClr>
                <a:srgbClr val="FFCC99"/>
              </a:buClr>
              <a:buSzPct val="75000"/>
              <a:buFont typeface="Symbol"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Don't let the group size change</a:t>
            </a:r>
          </a:p>
          <a:p>
            <a:pPr marL="1562557" lvl="1" indent="-518452">
              <a:buClr>
                <a:srgbClr val="FFCC99"/>
              </a:buClr>
              <a:buSzPct val="75000"/>
              <a:buFont typeface="Symbol"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But allow the activity and distance to observer change</a:t>
            </a: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Observers walking the path in opposite directions </a:t>
            </a: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Allowing the observers to choose their own path</a:t>
            </a: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Both observers on opposite slopes or ridge of a valley</a:t>
            </a:r>
          </a:p>
        </p:txBody>
      </p:sp>
    </p:spTree>
    <p:extLst>
      <p:ext uri="{BB962C8B-B14F-4D97-AF65-F5344CB8AC3E}">
        <p14:creationId xmlns:p14="http://schemas.microsoft.com/office/powerpoint/2010/main" val="1949188533"/>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225"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3174" y="1682098"/>
            <a:ext cx="3194255" cy="3542772"/>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pic>
        <p:nvPicPr>
          <p:cNvPr id="522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31824" y="3859605"/>
            <a:ext cx="3585976" cy="283565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52228" name="Rectangle 4"/>
          <p:cNvSpPr>
            <a:spLocks noGrp="1" noChangeArrowheads="1"/>
          </p:cNvSpPr>
          <p:nvPr>
            <p:ph type="title" idx="4294967295"/>
          </p:nvPr>
        </p:nvSpPr>
        <p:spPr>
          <a:xfrm>
            <a:off x="0" y="273629"/>
            <a:ext cx="11902966" cy="1144921"/>
          </a:xfrm>
          <a:solidFill>
            <a:schemeClr val="tx1"/>
          </a:solidFill>
          <a:ln/>
        </p:spPr>
        <p:txBody>
          <a:bodyPr vert="horz" lIns="91440" tIns="35271" rIns="91440" bIns="45720" rtlCol="0" anchor="ctr">
            <a:normAutofit/>
          </a:bodyPr>
          <a:lstStyle/>
          <a:p>
            <a:pP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smtClean="0">
                <a:solidFill>
                  <a:schemeClr val="bg1"/>
                </a:solidFill>
              </a:rPr>
              <a:t>            Survey </a:t>
            </a:r>
            <a:r>
              <a:rPr lang="en-US" altLang="en-US" dirty="0">
                <a:solidFill>
                  <a:schemeClr val="bg1"/>
                </a:solidFill>
              </a:rPr>
              <a:t>Design</a:t>
            </a:r>
          </a:p>
        </p:txBody>
      </p:sp>
      <p:sp>
        <p:nvSpPr>
          <p:cNvPr id="52229" name="Text Box 5"/>
          <p:cNvSpPr txBox="1">
            <a:spLocks noChangeArrowheads="1"/>
          </p:cNvSpPr>
          <p:nvPr/>
        </p:nvSpPr>
        <p:spPr bwMode="auto">
          <a:xfrm>
            <a:off x="2895986" y="5285358"/>
            <a:ext cx="1454553" cy="4421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81647" tIns="63359" rIns="81647" bIns="40823"/>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5pPr>
            <a:lvl6pPr marL="25146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6pPr>
            <a:lvl7pPr marL="29718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7pPr>
            <a:lvl8pPr marL="34290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8pPr>
            <a:lvl9pPr marL="38862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9pPr>
          </a:lstStyle>
          <a:p>
            <a:pPr>
              <a:buClrTx/>
              <a:buFontTx/>
              <a:buNone/>
            </a:pPr>
            <a:r>
              <a:rPr lang="en-US" altLang="en-US" sz="2540">
                <a:solidFill>
                  <a:srgbClr val="FFFFFF"/>
                </a:solidFill>
              </a:rPr>
              <a:t>Design A</a:t>
            </a:r>
          </a:p>
        </p:txBody>
      </p:sp>
      <p:sp>
        <p:nvSpPr>
          <p:cNvPr id="52230" name="Text Box 6"/>
          <p:cNvSpPr txBox="1">
            <a:spLocks noChangeArrowheads="1"/>
          </p:cNvSpPr>
          <p:nvPr/>
        </p:nvSpPr>
        <p:spPr bwMode="auto">
          <a:xfrm>
            <a:off x="9035351" y="1468957"/>
            <a:ext cx="1473275" cy="4421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81647" tIns="63359" rIns="81647" bIns="40823"/>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5pPr>
            <a:lvl6pPr marL="25146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6pPr>
            <a:lvl7pPr marL="29718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7pPr>
            <a:lvl8pPr marL="34290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8pPr>
            <a:lvl9pPr marL="38862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9pPr>
          </a:lstStyle>
          <a:p>
            <a:pPr>
              <a:buClrTx/>
              <a:buFontTx/>
              <a:buNone/>
            </a:pPr>
            <a:r>
              <a:rPr lang="en-US" altLang="en-US" sz="2540">
                <a:solidFill>
                  <a:srgbClr val="FFFFFF"/>
                </a:solidFill>
              </a:rPr>
              <a:t>Design B</a:t>
            </a:r>
          </a:p>
        </p:txBody>
      </p:sp>
      <p:sp>
        <p:nvSpPr>
          <p:cNvPr id="52231" name="Text Box 7"/>
          <p:cNvSpPr txBox="1">
            <a:spLocks noChangeArrowheads="1"/>
          </p:cNvSpPr>
          <p:nvPr/>
        </p:nvSpPr>
        <p:spPr bwMode="auto">
          <a:xfrm>
            <a:off x="9195207" y="3477966"/>
            <a:ext cx="1490556" cy="4421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81647" tIns="63359" rIns="81647" bIns="40823"/>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5pPr>
            <a:lvl6pPr marL="25146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6pPr>
            <a:lvl7pPr marL="29718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7pPr>
            <a:lvl8pPr marL="34290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8pPr>
            <a:lvl9pPr marL="3886200" indent="-228600" defTabSz="449263" fontAlgn="base" hangingPunct="0">
              <a:lnSpc>
                <a:spcPct val="93000"/>
              </a:lnSpc>
              <a:spcBef>
                <a:spcPct val="0"/>
              </a:spcBef>
              <a:spcAft>
                <a:spcPct val="0"/>
              </a:spcAft>
              <a:buClr>
                <a:srgbClr val="000000"/>
              </a:buClr>
              <a:buSzPct val="100000"/>
              <a:buFont typeface="Times New Roman"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Noto Sans CJK SC Regular" charset="0"/>
                <a:cs typeface="Noto Sans CJK SC Regular" charset="0"/>
              </a:defRPr>
            </a:lvl9pPr>
          </a:lstStyle>
          <a:p>
            <a:pPr>
              <a:buClrTx/>
              <a:buFontTx/>
              <a:buNone/>
            </a:pPr>
            <a:r>
              <a:rPr lang="en-US" altLang="en-US" sz="2540">
                <a:solidFill>
                  <a:srgbClr val="FFFFFF"/>
                </a:solidFill>
              </a:rPr>
              <a:t>Design C</a:t>
            </a:r>
          </a:p>
        </p:txBody>
      </p:sp>
      <p:pic>
        <p:nvPicPr>
          <p:cNvPr id="522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41638" y="178581"/>
            <a:ext cx="2492901" cy="3460684"/>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extLst>
      <p:ext uri="{BB962C8B-B14F-4D97-AF65-F5344CB8AC3E}">
        <p14:creationId xmlns:p14="http://schemas.microsoft.com/office/powerpoint/2010/main" val="863048065"/>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amp.t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873" y="-79358"/>
            <a:ext cx="10324568" cy="7301092"/>
          </a:xfrm>
          <a:prstGeom prst="rect">
            <a:avLst/>
          </a:prstGeom>
        </p:spPr>
      </p:pic>
      <p:sp>
        <p:nvSpPr>
          <p:cNvPr id="3" name="Freeform 2"/>
          <p:cNvSpPr/>
          <p:nvPr/>
        </p:nvSpPr>
        <p:spPr>
          <a:xfrm>
            <a:off x="2330824" y="2448757"/>
            <a:ext cx="5410928" cy="1510657"/>
          </a:xfrm>
          <a:custGeom>
            <a:avLst/>
            <a:gdLst>
              <a:gd name="connsiteX0" fmla="*/ 2898588 w 5410928"/>
              <a:gd name="connsiteY0" fmla="*/ 375127 h 1510657"/>
              <a:gd name="connsiteX1" fmla="*/ 2211294 w 5410928"/>
              <a:gd name="connsiteY1" fmla="*/ 390069 h 1510657"/>
              <a:gd name="connsiteX2" fmla="*/ 2181411 w 5410928"/>
              <a:gd name="connsiteY2" fmla="*/ 419951 h 1510657"/>
              <a:gd name="connsiteX3" fmla="*/ 2136588 w 5410928"/>
              <a:gd name="connsiteY3" fmla="*/ 449833 h 1510657"/>
              <a:gd name="connsiteX4" fmla="*/ 2106705 w 5410928"/>
              <a:gd name="connsiteY4" fmla="*/ 479716 h 1510657"/>
              <a:gd name="connsiteX5" fmla="*/ 2017058 w 5410928"/>
              <a:gd name="connsiteY5" fmla="*/ 539480 h 1510657"/>
              <a:gd name="connsiteX6" fmla="*/ 1987176 w 5410928"/>
              <a:gd name="connsiteY6" fmla="*/ 569363 h 1510657"/>
              <a:gd name="connsiteX7" fmla="*/ 1882588 w 5410928"/>
              <a:gd name="connsiteY7" fmla="*/ 614186 h 1510657"/>
              <a:gd name="connsiteX8" fmla="*/ 1792941 w 5410928"/>
              <a:gd name="connsiteY8" fmla="*/ 629127 h 1510657"/>
              <a:gd name="connsiteX9" fmla="*/ 1613647 w 5410928"/>
              <a:gd name="connsiteY9" fmla="*/ 659010 h 1510657"/>
              <a:gd name="connsiteX10" fmla="*/ 1583764 w 5410928"/>
              <a:gd name="connsiteY10" fmla="*/ 688892 h 1510657"/>
              <a:gd name="connsiteX11" fmla="*/ 1479176 w 5410928"/>
              <a:gd name="connsiteY11" fmla="*/ 763598 h 1510657"/>
              <a:gd name="connsiteX12" fmla="*/ 1434352 w 5410928"/>
              <a:gd name="connsiteY12" fmla="*/ 823363 h 1510657"/>
              <a:gd name="connsiteX13" fmla="*/ 1419411 w 5410928"/>
              <a:gd name="connsiteY13" fmla="*/ 868186 h 1510657"/>
              <a:gd name="connsiteX14" fmla="*/ 1374588 w 5410928"/>
              <a:gd name="connsiteY14" fmla="*/ 883127 h 1510657"/>
              <a:gd name="connsiteX15" fmla="*/ 1060823 w 5410928"/>
              <a:gd name="connsiteY15" fmla="*/ 868186 h 1510657"/>
              <a:gd name="connsiteX16" fmla="*/ 1016000 w 5410928"/>
              <a:gd name="connsiteY16" fmla="*/ 853245 h 1510657"/>
              <a:gd name="connsiteX17" fmla="*/ 328705 w 5410928"/>
              <a:gd name="connsiteY17" fmla="*/ 868186 h 1510657"/>
              <a:gd name="connsiteX18" fmla="*/ 268941 w 5410928"/>
              <a:gd name="connsiteY18" fmla="*/ 942892 h 1510657"/>
              <a:gd name="connsiteX19" fmla="*/ 239058 w 5410928"/>
              <a:gd name="connsiteY19" fmla="*/ 972774 h 1510657"/>
              <a:gd name="connsiteX20" fmla="*/ 179294 w 5410928"/>
              <a:gd name="connsiteY20" fmla="*/ 1062421 h 1510657"/>
              <a:gd name="connsiteX21" fmla="*/ 149411 w 5410928"/>
              <a:gd name="connsiteY21" fmla="*/ 1107245 h 1510657"/>
              <a:gd name="connsiteX22" fmla="*/ 104588 w 5410928"/>
              <a:gd name="connsiteY22" fmla="*/ 1152069 h 1510657"/>
              <a:gd name="connsiteX23" fmla="*/ 74705 w 5410928"/>
              <a:gd name="connsiteY23" fmla="*/ 1241716 h 1510657"/>
              <a:gd name="connsiteX24" fmla="*/ 0 w 5410928"/>
              <a:gd name="connsiteY24" fmla="*/ 1376186 h 1510657"/>
              <a:gd name="connsiteX25" fmla="*/ 29882 w 5410928"/>
              <a:gd name="connsiteY25" fmla="*/ 1465833 h 1510657"/>
              <a:gd name="connsiteX26" fmla="*/ 59764 w 5410928"/>
              <a:gd name="connsiteY26" fmla="*/ 1495716 h 1510657"/>
              <a:gd name="connsiteX27" fmla="*/ 478117 w 5410928"/>
              <a:gd name="connsiteY27" fmla="*/ 1421010 h 1510657"/>
              <a:gd name="connsiteX28" fmla="*/ 552823 w 5410928"/>
              <a:gd name="connsiteY28" fmla="*/ 1391127 h 1510657"/>
              <a:gd name="connsiteX29" fmla="*/ 642470 w 5410928"/>
              <a:gd name="connsiteY29" fmla="*/ 1361245 h 1510657"/>
              <a:gd name="connsiteX30" fmla="*/ 687294 w 5410928"/>
              <a:gd name="connsiteY30" fmla="*/ 1331363 h 1510657"/>
              <a:gd name="connsiteX31" fmla="*/ 941294 w 5410928"/>
              <a:gd name="connsiteY31" fmla="*/ 1316421 h 1510657"/>
              <a:gd name="connsiteX32" fmla="*/ 1449294 w 5410928"/>
              <a:gd name="connsiteY32" fmla="*/ 1331363 h 1510657"/>
              <a:gd name="connsiteX33" fmla="*/ 1524000 w 5410928"/>
              <a:gd name="connsiteY33" fmla="*/ 1361245 h 1510657"/>
              <a:gd name="connsiteX34" fmla="*/ 1613647 w 5410928"/>
              <a:gd name="connsiteY34" fmla="*/ 1376186 h 1510657"/>
              <a:gd name="connsiteX35" fmla="*/ 1718235 w 5410928"/>
              <a:gd name="connsiteY35" fmla="*/ 1406069 h 1510657"/>
              <a:gd name="connsiteX36" fmla="*/ 1778000 w 5410928"/>
              <a:gd name="connsiteY36" fmla="*/ 1421010 h 1510657"/>
              <a:gd name="connsiteX37" fmla="*/ 1822823 w 5410928"/>
              <a:gd name="connsiteY37" fmla="*/ 1450892 h 1510657"/>
              <a:gd name="connsiteX38" fmla="*/ 1942352 w 5410928"/>
              <a:gd name="connsiteY38" fmla="*/ 1480774 h 1510657"/>
              <a:gd name="connsiteX39" fmla="*/ 2061882 w 5410928"/>
              <a:gd name="connsiteY39" fmla="*/ 1510657 h 1510657"/>
              <a:gd name="connsiteX40" fmla="*/ 2928470 w 5410928"/>
              <a:gd name="connsiteY40" fmla="*/ 1495716 h 1510657"/>
              <a:gd name="connsiteX41" fmla="*/ 3152588 w 5410928"/>
              <a:gd name="connsiteY41" fmla="*/ 1450892 h 1510657"/>
              <a:gd name="connsiteX42" fmla="*/ 3242235 w 5410928"/>
              <a:gd name="connsiteY42" fmla="*/ 1435951 h 1510657"/>
              <a:gd name="connsiteX43" fmla="*/ 3316941 w 5410928"/>
              <a:gd name="connsiteY43" fmla="*/ 1421010 h 1510657"/>
              <a:gd name="connsiteX44" fmla="*/ 3496235 w 5410928"/>
              <a:gd name="connsiteY44" fmla="*/ 1406069 h 1510657"/>
              <a:gd name="connsiteX45" fmla="*/ 3630705 w 5410928"/>
              <a:gd name="connsiteY45" fmla="*/ 1376186 h 1510657"/>
              <a:gd name="connsiteX46" fmla="*/ 3824941 w 5410928"/>
              <a:gd name="connsiteY46" fmla="*/ 1361245 h 1510657"/>
              <a:gd name="connsiteX47" fmla="*/ 4064000 w 5410928"/>
              <a:gd name="connsiteY47" fmla="*/ 1331363 h 1510657"/>
              <a:gd name="connsiteX48" fmla="*/ 4228352 w 5410928"/>
              <a:gd name="connsiteY48" fmla="*/ 1316421 h 1510657"/>
              <a:gd name="connsiteX49" fmla="*/ 4288117 w 5410928"/>
              <a:gd name="connsiteY49" fmla="*/ 1301480 h 1510657"/>
              <a:gd name="connsiteX50" fmla="*/ 4557058 w 5410928"/>
              <a:gd name="connsiteY50" fmla="*/ 1271598 h 1510657"/>
              <a:gd name="connsiteX51" fmla="*/ 4736352 w 5410928"/>
              <a:gd name="connsiteY51" fmla="*/ 1226774 h 1510657"/>
              <a:gd name="connsiteX52" fmla="*/ 4781176 w 5410928"/>
              <a:gd name="connsiteY52" fmla="*/ 1196892 h 1510657"/>
              <a:gd name="connsiteX53" fmla="*/ 4840941 w 5410928"/>
              <a:gd name="connsiteY53" fmla="*/ 1122186 h 1510657"/>
              <a:gd name="connsiteX54" fmla="*/ 4870823 w 5410928"/>
              <a:gd name="connsiteY54" fmla="*/ 1077363 h 1510657"/>
              <a:gd name="connsiteX55" fmla="*/ 5005294 w 5410928"/>
              <a:gd name="connsiteY55" fmla="*/ 1017598 h 1510657"/>
              <a:gd name="connsiteX56" fmla="*/ 5124823 w 5410928"/>
              <a:gd name="connsiteY56" fmla="*/ 972774 h 1510657"/>
              <a:gd name="connsiteX57" fmla="*/ 5214470 w 5410928"/>
              <a:gd name="connsiteY57" fmla="*/ 942892 h 1510657"/>
              <a:gd name="connsiteX58" fmla="*/ 5334000 w 5410928"/>
              <a:gd name="connsiteY58" fmla="*/ 913010 h 1510657"/>
              <a:gd name="connsiteX59" fmla="*/ 5408705 w 5410928"/>
              <a:gd name="connsiteY59" fmla="*/ 838304 h 1510657"/>
              <a:gd name="connsiteX60" fmla="*/ 5363882 w 5410928"/>
              <a:gd name="connsiteY60" fmla="*/ 629127 h 1510657"/>
              <a:gd name="connsiteX61" fmla="*/ 5334000 w 5410928"/>
              <a:gd name="connsiteY61" fmla="*/ 584304 h 1510657"/>
              <a:gd name="connsiteX62" fmla="*/ 5274235 w 5410928"/>
              <a:gd name="connsiteY62" fmla="*/ 524539 h 1510657"/>
              <a:gd name="connsiteX63" fmla="*/ 5184588 w 5410928"/>
              <a:gd name="connsiteY63" fmla="*/ 419951 h 1510657"/>
              <a:gd name="connsiteX64" fmla="*/ 5139764 w 5410928"/>
              <a:gd name="connsiteY64" fmla="*/ 405010 h 1510657"/>
              <a:gd name="connsiteX65" fmla="*/ 5094941 w 5410928"/>
              <a:gd name="connsiteY65" fmla="*/ 375127 h 1510657"/>
              <a:gd name="connsiteX66" fmla="*/ 5050117 w 5410928"/>
              <a:gd name="connsiteY66" fmla="*/ 360186 h 1510657"/>
              <a:gd name="connsiteX67" fmla="*/ 4930588 w 5410928"/>
              <a:gd name="connsiteY67" fmla="*/ 270539 h 1510657"/>
              <a:gd name="connsiteX68" fmla="*/ 4870823 w 5410928"/>
              <a:gd name="connsiteY68" fmla="*/ 210774 h 1510657"/>
              <a:gd name="connsiteX69" fmla="*/ 4751294 w 5410928"/>
              <a:gd name="connsiteY69" fmla="*/ 136069 h 1510657"/>
              <a:gd name="connsiteX70" fmla="*/ 4646705 w 5410928"/>
              <a:gd name="connsiteY70" fmla="*/ 106186 h 1510657"/>
              <a:gd name="connsiteX71" fmla="*/ 4557058 w 5410928"/>
              <a:gd name="connsiteY71" fmla="*/ 76304 h 1510657"/>
              <a:gd name="connsiteX72" fmla="*/ 4422588 w 5410928"/>
              <a:gd name="connsiteY72" fmla="*/ 61363 h 1510657"/>
              <a:gd name="connsiteX73" fmla="*/ 4138705 w 5410928"/>
              <a:gd name="connsiteY73" fmla="*/ 31480 h 1510657"/>
              <a:gd name="connsiteX74" fmla="*/ 4093882 w 5410928"/>
              <a:gd name="connsiteY74" fmla="*/ 16539 h 1510657"/>
              <a:gd name="connsiteX75" fmla="*/ 3750235 w 5410928"/>
              <a:gd name="connsiteY75" fmla="*/ 16539 h 1510657"/>
              <a:gd name="connsiteX76" fmla="*/ 3660588 w 5410928"/>
              <a:gd name="connsiteY76" fmla="*/ 46421 h 1510657"/>
              <a:gd name="connsiteX77" fmla="*/ 3570941 w 5410928"/>
              <a:gd name="connsiteY77" fmla="*/ 136069 h 1510657"/>
              <a:gd name="connsiteX78" fmla="*/ 3526117 w 5410928"/>
              <a:gd name="connsiteY78" fmla="*/ 151010 h 1510657"/>
              <a:gd name="connsiteX79" fmla="*/ 3421529 w 5410928"/>
              <a:gd name="connsiteY79" fmla="*/ 210774 h 1510657"/>
              <a:gd name="connsiteX80" fmla="*/ 3361764 w 5410928"/>
              <a:gd name="connsiteY80" fmla="*/ 285480 h 1510657"/>
              <a:gd name="connsiteX81" fmla="*/ 3227294 w 5410928"/>
              <a:gd name="connsiteY81" fmla="*/ 300421 h 1510657"/>
              <a:gd name="connsiteX82" fmla="*/ 3107764 w 5410928"/>
              <a:gd name="connsiteY82" fmla="*/ 330304 h 1510657"/>
              <a:gd name="connsiteX83" fmla="*/ 3048000 w 5410928"/>
              <a:gd name="connsiteY83" fmla="*/ 345245 h 1510657"/>
              <a:gd name="connsiteX84" fmla="*/ 2958352 w 5410928"/>
              <a:gd name="connsiteY84" fmla="*/ 375127 h 1510657"/>
              <a:gd name="connsiteX85" fmla="*/ 2883647 w 5410928"/>
              <a:gd name="connsiteY85" fmla="*/ 390069 h 1510657"/>
              <a:gd name="connsiteX86" fmla="*/ 2898588 w 5410928"/>
              <a:gd name="connsiteY86" fmla="*/ 375127 h 151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5410928" h="1510657">
                <a:moveTo>
                  <a:pt x="2898588" y="375127"/>
                </a:moveTo>
                <a:cubicBezTo>
                  <a:pt x="2786529" y="375127"/>
                  <a:pt x="2440000" y="375775"/>
                  <a:pt x="2211294" y="390069"/>
                </a:cubicBezTo>
                <a:cubicBezTo>
                  <a:pt x="2197235" y="390948"/>
                  <a:pt x="2192411" y="411151"/>
                  <a:pt x="2181411" y="419951"/>
                </a:cubicBezTo>
                <a:cubicBezTo>
                  <a:pt x="2167389" y="431168"/>
                  <a:pt x="2150610" y="438615"/>
                  <a:pt x="2136588" y="449833"/>
                </a:cubicBezTo>
                <a:cubicBezTo>
                  <a:pt x="2125588" y="458633"/>
                  <a:pt x="2117975" y="471264"/>
                  <a:pt x="2106705" y="479716"/>
                </a:cubicBezTo>
                <a:cubicBezTo>
                  <a:pt x="2077974" y="501264"/>
                  <a:pt x="2045789" y="517932"/>
                  <a:pt x="2017058" y="539480"/>
                </a:cubicBezTo>
                <a:cubicBezTo>
                  <a:pt x="2005789" y="547932"/>
                  <a:pt x="1998897" y="561549"/>
                  <a:pt x="1987176" y="569363"/>
                </a:cubicBezTo>
                <a:cubicBezTo>
                  <a:pt x="1964339" y="584588"/>
                  <a:pt x="1912469" y="607546"/>
                  <a:pt x="1882588" y="614186"/>
                </a:cubicBezTo>
                <a:cubicBezTo>
                  <a:pt x="1853015" y="620758"/>
                  <a:pt x="1822883" y="624520"/>
                  <a:pt x="1792941" y="629127"/>
                </a:cubicBezTo>
                <a:cubicBezTo>
                  <a:pt x="1632334" y="653836"/>
                  <a:pt x="1745151" y="632709"/>
                  <a:pt x="1613647" y="659010"/>
                </a:cubicBezTo>
                <a:cubicBezTo>
                  <a:pt x="1603686" y="668971"/>
                  <a:pt x="1594586" y="679874"/>
                  <a:pt x="1583764" y="688892"/>
                </a:cubicBezTo>
                <a:cubicBezTo>
                  <a:pt x="1546689" y="719788"/>
                  <a:pt x="1517999" y="737716"/>
                  <a:pt x="1479176" y="763598"/>
                </a:cubicBezTo>
                <a:cubicBezTo>
                  <a:pt x="1464235" y="783520"/>
                  <a:pt x="1446707" y="801742"/>
                  <a:pt x="1434352" y="823363"/>
                </a:cubicBezTo>
                <a:cubicBezTo>
                  <a:pt x="1426538" y="837037"/>
                  <a:pt x="1430547" y="857050"/>
                  <a:pt x="1419411" y="868186"/>
                </a:cubicBezTo>
                <a:cubicBezTo>
                  <a:pt x="1408275" y="879322"/>
                  <a:pt x="1389529" y="878147"/>
                  <a:pt x="1374588" y="883127"/>
                </a:cubicBezTo>
                <a:cubicBezTo>
                  <a:pt x="1270000" y="878147"/>
                  <a:pt x="1165168" y="876881"/>
                  <a:pt x="1060823" y="868186"/>
                </a:cubicBezTo>
                <a:cubicBezTo>
                  <a:pt x="1045128" y="866878"/>
                  <a:pt x="1031749" y="853245"/>
                  <a:pt x="1016000" y="853245"/>
                </a:cubicBezTo>
                <a:cubicBezTo>
                  <a:pt x="786848" y="853245"/>
                  <a:pt x="557803" y="863206"/>
                  <a:pt x="328705" y="868186"/>
                </a:cubicBezTo>
                <a:cubicBezTo>
                  <a:pt x="256545" y="940348"/>
                  <a:pt x="344344" y="848640"/>
                  <a:pt x="268941" y="942892"/>
                </a:cubicBezTo>
                <a:cubicBezTo>
                  <a:pt x="260141" y="953892"/>
                  <a:pt x="247510" y="961505"/>
                  <a:pt x="239058" y="972774"/>
                </a:cubicBezTo>
                <a:cubicBezTo>
                  <a:pt x="217510" y="1001505"/>
                  <a:pt x="199215" y="1032539"/>
                  <a:pt x="179294" y="1062421"/>
                </a:cubicBezTo>
                <a:cubicBezTo>
                  <a:pt x="169333" y="1077362"/>
                  <a:pt x="162109" y="1094547"/>
                  <a:pt x="149411" y="1107245"/>
                </a:cubicBezTo>
                <a:lnTo>
                  <a:pt x="104588" y="1152069"/>
                </a:lnTo>
                <a:cubicBezTo>
                  <a:pt x="94627" y="1181951"/>
                  <a:pt x="92177" y="1215507"/>
                  <a:pt x="74705" y="1241716"/>
                </a:cubicBezTo>
                <a:cubicBezTo>
                  <a:pt x="6205" y="1344467"/>
                  <a:pt x="26298" y="1297292"/>
                  <a:pt x="0" y="1376186"/>
                </a:cubicBezTo>
                <a:cubicBezTo>
                  <a:pt x="9961" y="1406068"/>
                  <a:pt x="15796" y="1437660"/>
                  <a:pt x="29882" y="1465833"/>
                </a:cubicBezTo>
                <a:cubicBezTo>
                  <a:pt x="36182" y="1478433"/>
                  <a:pt x="45692" y="1496356"/>
                  <a:pt x="59764" y="1495716"/>
                </a:cubicBezTo>
                <a:cubicBezTo>
                  <a:pt x="73691" y="1495083"/>
                  <a:pt x="393599" y="1454818"/>
                  <a:pt x="478117" y="1421010"/>
                </a:cubicBezTo>
                <a:cubicBezTo>
                  <a:pt x="503019" y="1411049"/>
                  <a:pt x="527617" y="1400293"/>
                  <a:pt x="552823" y="1391127"/>
                </a:cubicBezTo>
                <a:cubicBezTo>
                  <a:pt x="582425" y="1380362"/>
                  <a:pt x="616261" y="1378717"/>
                  <a:pt x="642470" y="1361245"/>
                </a:cubicBezTo>
                <a:cubicBezTo>
                  <a:pt x="657411" y="1351284"/>
                  <a:pt x="669536" y="1334027"/>
                  <a:pt x="687294" y="1331363"/>
                </a:cubicBezTo>
                <a:cubicBezTo>
                  <a:pt x="771169" y="1318782"/>
                  <a:pt x="856627" y="1321402"/>
                  <a:pt x="941294" y="1316421"/>
                </a:cubicBezTo>
                <a:cubicBezTo>
                  <a:pt x="1110627" y="1321402"/>
                  <a:pt x="1280386" y="1318370"/>
                  <a:pt x="1449294" y="1331363"/>
                </a:cubicBezTo>
                <a:cubicBezTo>
                  <a:pt x="1476035" y="1333420"/>
                  <a:pt x="1498125" y="1354188"/>
                  <a:pt x="1524000" y="1361245"/>
                </a:cubicBezTo>
                <a:cubicBezTo>
                  <a:pt x="1553227" y="1369216"/>
                  <a:pt x="1583941" y="1370245"/>
                  <a:pt x="1613647" y="1376186"/>
                </a:cubicBezTo>
                <a:cubicBezTo>
                  <a:pt x="1691502" y="1391757"/>
                  <a:pt x="1651774" y="1387080"/>
                  <a:pt x="1718235" y="1406069"/>
                </a:cubicBezTo>
                <a:cubicBezTo>
                  <a:pt x="1737980" y="1411710"/>
                  <a:pt x="1758078" y="1416030"/>
                  <a:pt x="1778000" y="1421010"/>
                </a:cubicBezTo>
                <a:cubicBezTo>
                  <a:pt x="1792941" y="1430971"/>
                  <a:pt x="1805947" y="1444755"/>
                  <a:pt x="1822823" y="1450892"/>
                </a:cubicBezTo>
                <a:cubicBezTo>
                  <a:pt x="1861420" y="1464927"/>
                  <a:pt x="1903391" y="1467786"/>
                  <a:pt x="1942352" y="1480774"/>
                </a:cubicBezTo>
                <a:cubicBezTo>
                  <a:pt x="2011268" y="1503747"/>
                  <a:pt x="1971732" y="1492627"/>
                  <a:pt x="2061882" y="1510657"/>
                </a:cubicBezTo>
                <a:cubicBezTo>
                  <a:pt x="2350745" y="1505677"/>
                  <a:pt x="2639845" y="1508450"/>
                  <a:pt x="2928470" y="1495716"/>
                </a:cubicBezTo>
                <a:cubicBezTo>
                  <a:pt x="2948781" y="1494820"/>
                  <a:pt x="3105080" y="1458810"/>
                  <a:pt x="3152588" y="1450892"/>
                </a:cubicBezTo>
                <a:lnTo>
                  <a:pt x="3242235" y="1435951"/>
                </a:lnTo>
                <a:cubicBezTo>
                  <a:pt x="3267221" y="1431408"/>
                  <a:pt x="3291720" y="1423977"/>
                  <a:pt x="3316941" y="1421010"/>
                </a:cubicBezTo>
                <a:cubicBezTo>
                  <a:pt x="3376502" y="1414003"/>
                  <a:pt x="3436470" y="1411049"/>
                  <a:pt x="3496235" y="1406069"/>
                </a:cubicBezTo>
                <a:cubicBezTo>
                  <a:pt x="3531559" y="1397238"/>
                  <a:pt x="3596557" y="1379980"/>
                  <a:pt x="3630705" y="1376186"/>
                </a:cubicBezTo>
                <a:cubicBezTo>
                  <a:pt x="3695244" y="1369015"/>
                  <a:pt x="3760271" y="1367124"/>
                  <a:pt x="3824941" y="1361245"/>
                </a:cubicBezTo>
                <a:cubicBezTo>
                  <a:pt x="4125185" y="1333950"/>
                  <a:pt x="3812648" y="1359292"/>
                  <a:pt x="4064000" y="1331363"/>
                </a:cubicBezTo>
                <a:cubicBezTo>
                  <a:pt x="4118673" y="1325288"/>
                  <a:pt x="4173568" y="1321402"/>
                  <a:pt x="4228352" y="1316421"/>
                </a:cubicBezTo>
                <a:cubicBezTo>
                  <a:pt x="4248274" y="1311441"/>
                  <a:pt x="4267862" y="1304856"/>
                  <a:pt x="4288117" y="1301480"/>
                </a:cubicBezTo>
                <a:cubicBezTo>
                  <a:pt x="4379264" y="1286289"/>
                  <a:pt x="4464982" y="1283107"/>
                  <a:pt x="4557058" y="1271598"/>
                </a:cubicBezTo>
                <a:cubicBezTo>
                  <a:pt x="4598424" y="1266427"/>
                  <a:pt x="4700471" y="1250694"/>
                  <a:pt x="4736352" y="1226774"/>
                </a:cubicBezTo>
                <a:lnTo>
                  <a:pt x="4781176" y="1196892"/>
                </a:lnTo>
                <a:cubicBezTo>
                  <a:pt x="4873148" y="1058934"/>
                  <a:pt x="4755782" y="1228635"/>
                  <a:pt x="4840941" y="1122186"/>
                </a:cubicBezTo>
                <a:cubicBezTo>
                  <a:pt x="4852159" y="1108164"/>
                  <a:pt x="4857028" y="1088859"/>
                  <a:pt x="4870823" y="1077363"/>
                </a:cubicBezTo>
                <a:cubicBezTo>
                  <a:pt x="4891844" y="1059846"/>
                  <a:pt x="4985448" y="1026418"/>
                  <a:pt x="5005294" y="1017598"/>
                </a:cubicBezTo>
                <a:cubicBezTo>
                  <a:pt x="5144025" y="955940"/>
                  <a:pt x="4987579" y="1013948"/>
                  <a:pt x="5124823" y="972774"/>
                </a:cubicBezTo>
                <a:cubicBezTo>
                  <a:pt x="5154993" y="963723"/>
                  <a:pt x="5183912" y="950531"/>
                  <a:pt x="5214470" y="942892"/>
                </a:cubicBezTo>
                <a:lnTo>
                  <a:pt x="5334000" y="913010"/>
                </a:lnTo>
                <a:cubicBezTo>
                  <a:pt x="5356613" y="897934"/>
                  <a:pt x="5406013" y="873300"/>
                  <a:pt x="5408705" y="838304"/>
                </a:cubicBezTo>
                <a:cubicBezTo>
                  <a:pt x="5416311" y="739430"/>
                  <a:pt x="5405128" y="701309"/>
                  <a:pt x="5363882" y="629127"/>
                </a:cubicBezTo>
                <a:cubicBezTo>
                  <a:pt x="5354973" y="613536"/>
                  <a:pt x="5345686" y="597938"/>
                  <a:pt x="5334000" y="584304"/>
                </a:cubicBezTo>
                <a:cubicBezTo>
                  <a:pt x="5315665" y="562913"/>
                  <a:pt x="5292787" y="545742"/>
                  <a:pt x="5274235" y="524539"/>
                </a:cubicBezTo>
                <a:cubicBezTo>
                  <a:pt x="5245238" y="491400"/>
                  <a:pt x="5222833" y="445447"/>
                  <a:pt x="5184588" y="419951"/>
                </a:cubicBezTo>
                <a:cubicBezTo>
                  <a:pt x="5171484" y="411215"/>
                  <a:pt x="5154705" y="409990"/>
                  <a:pt x="5139764" y="405010"/>
                </a:cubicBezTo>
                <a:cubicBezTo>
                  <a:pt x="5124823" y="395049"/>
                  <a:pt x="5111002" y="383158"/>
                  <a:pt x="5094941" y="375127"/>
                </a:cubicBezTo>
                <a:cubicBezTo>
                  <a:pt x="5080854" y="368084"/>
                  <a:pt x="5063404" y="368642"/>
                  <a:pt x="5050117" y="360186"/>
                </a:cubicBezTo>
                <a:cubicBezTo>
                  <a:pt x="5008099" y="333448"/>
                  <a:pt x="4965805" y="305756"/>
                  <a:pt x="4930588" y="270539"/>
                </a:cubicBezTo>
                <a:cubicBezTo>
                  <a:pt x="4910666" y="250617"/>
                  <a:pt x="4892026" y="229326"/>
                  <a:pt x="4870823" y="210774"/>
                </a:cubicBezTo>
                <a:cubicBezTo>
                  <a:pt x="4829639" y="174739"/>
                  <a:pt x="4800775" y="157275"/>
                  <a:pt x="4751294" y="136069"/>
                </a:cubicBezTo>
                <a:cubicBezTo>
                  <a:pt x="4712232" y="119328"/>
                  <a:pt x="4688836" y="118825"/>
                  <a:pt x="4646705" y="106186"/>
                </a:cubicBezTo>
                <a:cubicBezTo>
                  <a:pt x="4616535" y="97135"/>
                  <a:pt x="4587945" y="82481"/>
                  <a:pt x="4557058" y="76304"/>
                </a:cubicBezTo>
                <a:cubicBezTo>
                  <a:pt x="4512835" y="67459"/>
                  <a:pt x="4467484" y="65639"/>
                  <a:pt x="4422588" y="61363"/>
                </a:cubicBezTo>
                <a:cubicBezTo>
                  <a:pt x="4154606" y="35840"/>
                  <a:pt x="4334134" y="59398"/>
                  <a:pt x="4138705" y="31480"/>
                </a:cubicBezTo>
                <a:cubicBezTo>
                  <a:pt x="4123764" y="26500"/>
                  <a:pt x="4109256" y="19955"/>
                  <a:pt x="4093882" y="16539"/>
                </a:cubicBezTo>
                <a:cubicBezTo>
                  <a:pt x="3954835" y="-14360"/>
                  <a:pt x="3938566" y="5461"/>
                  <a:pt x="3750235" y="16539"/>
                </a:cubicBezTo>
                <a:cubicBezTo>
                  <a:pt x="3720353" y="26500"/>
                  <a:pt x="3682861" y="24148"/>
                  <a:pt x="3660588" y="46421"/>
                </a:cubicBezTo>
                <a:cubicBezTo>
                  <a:pt x="3630706" y="76304"/>
                  <a:pt x="3611033" y="122705"/>
                  <a:pt x="3570941" y="136069"/>
                </a:cubicBezTo>
                <a:cubicBezTo>
                  <a:pt x="3556000" y="141049"/>
                  <a:pt x="3540593" y="144806"/>
                  <a:pt x="3526117" y="151010"/>
                </a:cubicBezTo>
                <a:cubicBezTo>
                  <a:pt x="3473038" y="173758"/>
                  <a:pt x="3466545" y="180763"/>
                  <a:pt x="3421529" y="210774"/>
                </a:cubicBezTo>
                <a:cubicBezTo>
                  <a:pt x="3415997" y="219072"/>
                  <a:pt x="3379114" y="280748"/>
                  <a:pt x="3361764" y="285480"/>
                </a:cubicBezTo>
                <a:cubicBezTo>
                  <a:pt x="3318254" y="297346"/>
                  <a:pt x="3271940" y="294043"/>
                  <a:pt x="3227294" y="300421"/>
                </a:cubicBezTo>
                <a:cubicBezTo>
                  <a:pt x="3136171" y="313439"/>
                  <a:pt x="3177284" y="310441"/>
                  <a:pt x="3107764" y="330304"/>
                </a:cubicBezTo>
                <a:cubicBezTo>
                  <a:pt x="3088020" y="335945"/>
                  <a:pt x="3067668" y="339345"/>
                  <a:pt x="3048000" y="345245"/>
                </a:cubicBezTo>
                <a:cubicBezTo>
                  <a:pt x="3017829" y="354296"/>
                  <a:pt x="2989239" y="368949"/>
                  <a:pt x="2958352" y="375127"/>
                </a:cubicBezTo>
                <a:cubicBezTo>
                  <a:pt x="2933450" y="380108"/>
                  <a:pt x="2907225" y="380637"/>
                  <a:pt x="2883647" y="390069"/>
                </a:cubicBezTo>
                <a:cubicBezTo>
                  <a:pt x="2879023" y="391919"/>
                  <a:pt x="3010647" y="375127"/>
                  <a:pt x="2898588" y="375127"/>
                </a:cubicBezTo>
                <a:close/>
              </a:path>
            </a:pathLst>
          </a:custGeom>
          <a:no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n w="38100" cmpd="sng">
                <a:solidFill>
                  <a:schemeClr val="tx1"/>
                </a:solidFill>
              </a:ln>
              <a:latin typeface="Baskerville"/>
            </a:endParaRPr>
          </a:p>
        </p:txBody>
      </p:sp>
      <p:sp>
        <p:nvSpPr>
          <p:cNvPr id="8" name="Freeform 7"/>
          <p:cNvSpPr/>
          <p:nvPr/>
        </p:nvSpPr>
        <p:spPr>
          <a:xfrm>
            <a:off x="2460947" y="3300203"/>
            <a:ext cx="8547392" cy="2257415"/>
          </a:xfrm>
          <a:custGeom>
            <a:avLst/>
            <a:gdLst>
              <a:gd name="connsiteX0" fmla="*/ 4367172 w 8547392"/>
              <a:gd name="connsiteY0" fmla="*/ 704032 h 2257414"/>
              <a:gd name="connsiteX1" fmla="*/ 2260466 w 8547392"/>
              <a:gd name="connsiteY1" fmla="*/ 793679 h 2257414"/>
              <a:gd name="connsiteX2" fmla="*/ 870936 w 8547392"/>
              <a:gd name="connsiteY2" fmla="*/ 987915 h 2257414"/>
              <a:gd name="connsiteX3" fmla="*/ 19289 w 8547392"/>
              <a:gd name="connsiteY3" fmla="*/ 1451091 h 2257414"/>
              <a:gd name="connsiteX4" fmla="*/ 482466 w 8547392"/>
              <a:gd name="connsiteY4" fmla="*/ 1839562 h 2257414"/>
              <a:gd name="connsiteX5" fmla="*/ 2678819 w 8547392"/>
              <a:gd name="connsiteY5" fmla="*/ 1495915 h 2257414"/>
              <a:gd name="connsiteX6" fmla="*/ 4486701 w 8547392"/>
              <a:gd name="connsiteY6" fmla="*/ 1899326 h 2257414"/>
              <a:gd name="connsiteX7" fmla="*/ 5532583 w 8547392"/>
              <a:gd name="connsiteY7" fmla="*/ 1705091 h 2257414"/>
              <a:gd name="connsiteX8" fmla="*/ 6533642 w 8547392"/>
              <a:gd name="connsiteY8" fmla="*/ 2063679 h 2257414"/>
              <a:gd name="connsiteX9" fmla="*/ 7953054 w 8547392"/>
              <a:gd name="connsiteY9" fmla="*/ 1959091 h 2257414"/>
              <a:gd name="connsiteX10" fmla="*/ 8326583 w 8547392"/>
              <a:gd name="connsiteY10" fmla="*/ 2168268 h 2257414"/>
              <a:gd name="connsiteX11" fmla="*/ 8386348 w 8547392"/>
              <a:gd name="connsiteY11" fmla="*/ 270738 h 2257414"/>
              <a:gd name="connsiteX12" fmla="*/ 6160113 w 8547392"/>
              <a:gd name="connsiteY12" fmla="*/ 46621 h 2257414"/>
              <a:gd name="connsiteX13" fmla="*/ 4964819 w 8547392"/>
              <a:gd name="connsiteY13" fmla="*/ 599444 h 2257414"/>
              <a:gd name="connsiteX14" fmla="*/ 4292466 w 8547392"/>
              <a:gd name="connsiteY14" fmla="*/ 674150 h 225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47392" h="2257414">
                <a:moveTo>
                  <a:pt x="4367172" y="704032"/>
                </a:moveTo>
                <a:cubicBezTo>
                  <a:pt x="3605172" y="725198"/>
                  <a:pt x="2843172" y="746365"/>
                  <a:pt x="2260466" y="793679"/>
                </a:cubicBezTo>
                <a:cubicBezTo>
                  <a:pt x="1677760" y="840993"/>
                  <a:pt x="1244465" y="878346"/>
                  <a:pt x="870936" y="987915"/>
                </a:cubicBezTo>
                <a:cubicBezTo>
                  <a:pt x="497406" y="1097484"/>
                  <a:pt x="84034" y="1309150"/>
                  <a:pt x="19289" y="1451091"/>
                </a:cubicBezTo>
                <a:cubicBezTo>
                  <a:pt x="-45456" y="1593032"/>
                  <a:pt x="39211" y="1832091"/>
                  <a:pt x="482466" y="1839562"/>
                </a:cubicBezTo>
                <a:cubicBezTo>
                  <a:pt x="925721" y="1847033"/>
                  <a:pt x="2011447" y="1485954"/>
                  <a:pt x="2678819" y="1495915"/>
                </a:cubicBezTo>
                <a:cubicBezTo>
                  <a:pt x="3346191" y="1505876"/>
                  <a:pt x="4011074" y="1864463"/>
                  <a:pt x="4486701" y="1899326"/>
                </a:cubicBezTo>
                <a:cubicBezTo>
                  <a:pt x="4962328" y="1934189"/>
                  <a:pt x="5191426" y="1677699"/>
                  <a:pt x="5532583" y="1705091"/>
                </a:cubicBezTo>
                <a:cubicBezTo>
                  <a:pt x="5873740" y="1732483"/>
                  <a:pt x="6130230" y="2021346"/>
                  <a:pt x="6533642" y="2063679"/>
                </a:cubicBezTo>
                <a:cubicBezTo>
                  <a:pt x="6937054" y="2106012"/>
                  <a:pt x="7654231" y="1941660"/>
                  <a:pt x="7953054" y="1959091"/>
                </a:cubicBezTo>
                <a:cubicBezTo>
                  <a:pt x="8251878" y="1976523"/>
                  <a:pt x="8254367" y="2449660"/>
                  <a:pt x="8326583" y="2168268"/>
                </a:cubicBezTo>
                <a:cubicBezTo>
                  <a:pt x="8398799" y="1886876"/>
                  <a:pt x="8747426" y="624346"/>
                  <a:pt x="8386348" y="270738"/>
                </a:cubicBezTo>
                <a:cubicBezTo>
                  <a:pt x="8025270" y="-82870"/>
                  <a:pt x="6730368" y="-8163"/>
                  <a:pt x="6160113" y="46621"/>
                </a:cubicBezTo>
                <a:cubicBezTo>
                  <a:pt x="5589858" y="101405"/>
                  <a:pt x="5276094" y="494856"/>
                  <a:pt x="4964819" y="599444"/>
                </a:cubicBezTo>
                <a:cubicBezTo>
                  <a:pt x="4653544" y="704032"/>
                  <a:pt x="4292466" y="674150"/>
                  <a:pt x="4292466" y="674150"/>
                </a:cubicBezTo>
              </a:path>
            </a:pathLst>
          </a:custGeom>
          <a:ln>
            <a:solidFill>
              <a:srgbClr val="FFFFFF"/>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latin typeface="Baskerville"/>
            </a:endParaRPr>
          </a:p>
        </p:txBody>
      </p:sp>
      <p:sp>
        <p:nvSpPr>
          <p:cNvPr id="11" name="Rectangle 2"/>
          <p:cNvSpPr>
            <a:spLocks noGrp="1" noChangeArrowheads="1"/>
          </p:cNvSpPr>
          <p:nvPr>
            <p:ph type="title"/>
          </p:nvPr>
        </p:nvSpPr>
        <p:spPr>
          <a:xfrm>
            <a:off x="1524001" y="274639"/>
            <a:ext cx="9339943" cy="1143000"/>
          </a:xfrm>
          <a:solidFill>
            <a:srgbClr val="0D0D0D"/>
          </a:solidFill>
        </p:spPr>
        <p:txBody>
          <a:bodyPr>
            <a:noAutofit/>
          </a:bodyPr>
          <a:lstStyle/>
          <a:p>
            <a:pPr algn="ctr"/>
            <a:r>
              <a:rPr lang="en-US" altLang="en-US" sz="3600" dirty="0">
                <a:solidFill>
                  <a:schemeClr val="bg1"/>
                </a:solidFill>
                <a:latin typeface="Baskerville" charset="0"/>
                <a:ea typeface="Baskerville" charset="0"/>
                <a:cs typeface="Baskerville" charset="0"/>
              </a:rPr>
              <a:t>Double Observer Survey in </a:t>
            </a:r>
            <a:r>
              <a:rPr lang="en-US" altLang="en-US" sz="3600" dirty="0" err="1">
                <a:solidFill>
                  <a:schemeClr val="bg1"/>
                </a:solidFill>
                <a:latin typeface="Baskerville" charset="0"/>
                <a:ea typeface="Baskerville" charset="0"/>
                <a:cs typeface="Baskerville" charset="0"/>
              </a:rPr>
              <a:t>Tost</a:t>
            </a:r>
            <a:endParaRPr lang="en-US" altLang="en-US" sz="3600" dirty="0">
              <a:solidFill>
                <a:schemeClr val="bg1"/>
              </a:solidFill>
              <a:latin typeface="Baskerville" charset="0"/>
              <a:ea typeface="Baskerville" charset="0"/>
              <a:cs typeface="Baskerville" charset="0"/>
            </a:endParaRPr>
          </a:p>
        </p:txBody>
      </p:sp>
      <p:sp>
        <p:nvSpPr>
          <p:cNvPr id="5" name="Freeform 4"/>
          <p:cNvSpPr/>
          <p:nvPr/>
        </p:nvSpPr>
        <p:spPr>
          <a:xfrm>
            <a:off x="2291443" y="2432957"/>
            <a:ext cx="8523515" cy="3020787"/>
          </a:xfrm>
          <a:custGeom>
            <a:avLst/>
            <a:gdLst>
              <a:gd name="connsiteX0" fmla="*/ 1730828 w 8523514"/>
              <a:gd name="connsiteY0" fmla="*/ 555172 h 3020786"/>
              <a:gd name="connsiteX1" fmla="*/ 1126671 w 8523514"/>
              <a:gd name="connsiteY1" fmla="*/ 849086 h 3020786"/>
              <a:gd name="connsiteX2" fmla="*/ 65314 w 8523514"/>
              <a:gd name="connsiteY2" fmla="*/ 1028700 h 3020786"/>
              <a:gd name="connsiteX3" fmla="*/ 0 w 8523514"/>
              <a:gd name="connsiteY3" fmla="*/ 1518557 h 3020786"/>
              <a:gd name="connsiteX4" fmla="*/ 81643 w 8523514"/>
              <a:gd name="connsiteY4" fmla="*/ 2367643 h 3020786"/>
              <a:gd name="connsiteX5" fmla="*/ 538843 w 8523514"/>
              <a:gd name="connsiteY5" fmla="*/ 2792186 h 3020786"/>
              <a:gd name="connsiteX6" fmla="*/ 3249386 w 8523514"/>
              <a:gd name="connsiteY6" fmla="*/ 2547257 h 3020786"/>
              <a:gd name="connsiteX7" fmla="*/ 4833257 w 8523514"/>
              <a:gd name="connsiteY7" fmla="*/ 3004457 h 3020786"/>
              <a:gd name="connsiteX8" fmla="*/ 7347857 w 8523514"/>
              <a:gd name="connsiteY8" fmla="*/ 2955472 h 3020786"/>
              <a:gd name="connsiteX9" fmla="*/ 8523514 w 8523514"/>
              <a:gd name="connsiteY9" fmla="*/ 3020786 h 3020786"/>
              <a:gd name="connsiteX10" fmla="*/ 8147957 w 8523514"/>
              <a:gd name="connsiteY10" fmla="*/ 669472 h 3020786"/>
              <a:gd name="connsiteX11" fmla="*/ 5535386 w 8523514"/>
              <a:gd name="connsiteY11" fmla="*/ 522514 h 3020786"/>
              <a:gd name="connsiteX12" fmla="*/ 4114800 w 8523514"/>
              <a:gd name="connsiteY12" fmla="*/ 0 h 3020786"/>
              <a:gd name="connsiteX13" fmla="*/ 2171700 w 8523514"/>
              <a:gd name="connsiteY13" fmla="*/ 473529 h 3020786"/>
              <a:gd name="connsiteX14" fmla="*/ 1224643 w 8523514"/>
              <a:gd name="connsiteY14" fmla="*/ 881743 h 3020786"/>
              <a:gd name="connsiteX15" fmla="*/ 1224643 w 8523514"/>
              <a:gd name="connsiteY15" fmla="*/ 881743 h 302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523514" h="3020786">
                <a:moveTo>
                  <a:pt x="1730828" y="555172"/>
                </a:moveTo>
                <a:lnTo>
                  <a:pt x="1126671" y="849086"/>
                </a:lnTo>
                <a:lnTo>
                  <a:pt x="65314" y="1028700"/>
                </a:lnTo>
                <a:lnTo>
                  <a:pt x="0" y="1518557"/>
                </a:lnTo>
                <a:lnTo>
                  <a:pt x="81643" y="2367643"/>
                </a:lnTo>
                <a:lnTo>
                  <a:pt x="538843" y="2792186"/>
                </a:lnTo>
                <a:lnTo>
                  <a:pt x="3249386" y="2547257"/>
                </a:lnTo>
                <a:lnTo>
                  <a:pt x="4833257" y="3004457"/>
                </a:lnTo>
                <a:lnTo>
                  <a:pt x="7347857" y="2955472"/>
                </a:lnTo>
                <a:lnTo>
                  <a:pt x="8523514" y="3020786"/>
                </a:lnTo>
                <a:lnTo>
                  <a:pt x="8147957" y="669472"/>
                </a:lnTo>
                <a:lnTo>
                  <a:pt x="5535386" y="522514"/>
                </a:lnTo>
                <a:lnTo>
                  <a:pt x="4114800" y="0"/>
                </a:lnTo>
                <a:lnTo>
                  <a:pt x="2171700" y="473529"/>
                </a:lnTo>
                <a:lnTo>
                  <a:pt x="1224643" y="881743"/>
                </a:lnTo>
                <a:lnTo>
                  <a:pt x="1224643" y="881743"/>
                </a:lnTo>
              </a:path>
            </a:pathLst>
          </a:cu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Baskerville" charset="0"/>
            </a:endParaRPr>
          </a:p>
        </p:txBody>
      </p:sp>
    </p:spTree>
    <p:extLst>
      <p:ext uri="{BB962C8B-B14F-4D97-AF65-F5344CB8AC3E}">
        <p14:creationId xmlns:p14="http://schemas.microsoft.com/office/powerpoint/2010/main" val="278286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1"/>
          <p:cNvSpPr>
            <a:spLocks noGrp="1" noChangeArrowheads="1"/>
          </p:cNvSpPr>
          <p:nvPr>
            <p:ph type="title" idx="4294967295"/>
          </p:nvPr>
        </p:nvSpPr>
        <p:spPr>
          <a:xfrm>
            <a:off x="0" y="273630"/>
            <a:ext cx="12192000" cy="1144921"/>
          </a:xfrm>
          <a:solidFill>
            <a:srgbClr val="0D0D0D"/>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Field methods</a:t>
            </a:r>
          </a:p>
        </p:txBody>
      </p:sp>
      <p:sp>
        <p:nvSpPr>
          <p:cNvPr id="55298" name="Rectangle 2"/>
          <p:cNvSpPr>
            <a:spLocks noGrp="1" noChangeArrowheads="1"/>
          </p:cNvSpPr>
          <p:nvPr>
            <p:ph type="body" idx="4294967295"/>
          </p:nvPr>
        </p:nvSpPr>
        <p:spPr>
          <a:xfrm>
            <a:off x="1260667" y="1872343"/>
            <a:ext cx="9670668" cy="3093795"/>
          </a:xfrm>
          <a:solidFill>
            <a:srgbClr val="0D0D0D">
              <a:alpha val="53000"/>
            </a:srgbClr>
          </a:solidFill>
          <a:ln/>
        </p:spPr>
        <p:txBody>
          <a:bodyPr/>
          <a:lstStyle/>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Study area was further divided into smaller units of 20-40 km</a:t>
            </a:r>
            <a:r>
              <a:rPr lang="en-US" altLang="en-US" baseline="33000" dirty="0">
                <a:solidFill>
                  <a:schemeClr val="bg1"/>
                </a:solidFill>
              </a:rPr>
              <a:t>2</a:t>
            </a: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Two observers conducted independent counts within each sub-unit</a:t>
            </a: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S</a:t>
            </a:r>
            <a:r>
              <a:rPr lang="en-US" altLang="en-US" dirty="0" smtClean="0">
                <a:solidFill>
                  <a:schemeClr val="bg1"/>
                </a:solidFill>
              </a:rPr>
              <a:t>econd </a:t>
            </a:r>
            <a:r>
              <a:rPr lang="en-US" altLang="en-US" dirty="0">
                <a:solidFill>
                  <a:schemeClr val="bg1"/>
                </a:solidFill>
              </a:rPr>
              <a:t>surveyor would start half an hour after the first </a:t>
            </a: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Recorded group size, age-sex classification, location, </a:t>
            </a:r>
            <a:r>
              <a:rPr lang="en-US" altLang="en-US" dirty="0" smtClean="0">
                <a:solidFill>
                  <a:schemeClr val="bg1"/>
                </a:solidFill>
              </a:rPr>
              <a:t>time</a:t>
            </a:r>
            <a:endParaRPr lang="en-US" altLang="en-US" dirty="0">
              <a:solidFill>
                <a:schemeClr val="bg1"/>
              </a:solidFill>
            </a:endParaRPr>
          </a:p>
        </p:txBody>
      </p:sp>
    </p:spTree>
    <p:extLst>
      <p:ext uri="{BB962C8B-B14F-4D97-AF65-F5344CB8AC3E}">
        <p14:creationId xmlns:p14="http://schemas.microsoft.com/office/powerpoint/2010/main" val="409930136"/>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Camp.t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4873" y="-79358"/>
            <a:ext cx="10324568" cy="7301092"/>
          </a:xfrm>
          <a:prstGeom prst="rect">
            <a:avLst/>
          </a:prstGeom>
        </p:spPr>
      </p:pic>
      <p:sp>
        <p:nvSpPr>
          <p:cNvPr id="63507" name="Line 19"/>
          <p:cNvSpPr>
            <a:spLocks noChangeShapeType="1"/>
          </p:cNvSpPr>
          <p:nvPr/>
        </p:nvSpPr>
        <p:spPr bwMode="auto">
          <a:xfrm flipH="1">
            <a:off x="4806043" y="4306733"/>
            <a:ext cx="914400" cy="10905"/>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63508" name="Line 20"/>
          <p:cNvSpPr>
            <a:spLocks noChangeShapeType="1"/>
          </p:cNvSpPr>
          <p:nvPr/>
        </p:nvSpPr>
        <p:spPr bwMode="auto">
          <a:xfrm flipH="1">
            <a:off x="5905500" y="2771087"/>
            <a:ext cx="381000" cy="22860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63509" name="Line 21"/>
          <p:cNvSpPr>
            <a:spLocks noChangeShapeType="1"/>
          </p:cNvSpPr>
          <p:nvPr/>
        </p:nvSpPr>
        <p:spPr bwMode="auto">
          <a:xfrm flipH="1">
            <a:off x="6896100" y="4886355"/>
            <a:ext cx="5334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63510" name="Line 22"/>
          <p:cNvSpPr>
            <a:spLocks noChangeShapeType="1"/>
          </p:cNvSpPr>
          <p:nvPr/>
        </p:nvSpPr>
        <p:spPr bwMode="auto">
          <a:xfrm flipH="1">
            <a:off x="6157157" y="3943351"/>
            <a:ext cx="3810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63511" name="Line 23"/>
          <p:cNvSpPr>
            <a:spLocks noChangeShapeType="1"/>
          </p:cNvSpPr>
          <p:nvPr/>
        </p:nvSpPr>
        <p:spPr bwMode="auto">
          <a:xfrm flipH="1">
            <a:off x="7810500" y="3575269"/>
            <a:ext cx="3810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63512" name="Line 24"/>
          <p:cNvSpPr>
            <a:spLocks noChangeShapeType="1"/>
          </p:cNvSpPr>
          <p:nvPr/>
        </p:nvSpPr>
        <p:spPr bwMode="auto">
          <a:xfrm flipH="1">
            <a:off x="8001000" y="5410200"/>
            <a:ext cx="3810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15" name="Freeform 14"/>
          <p:cNvSpPr/>
          <p:nvPr/>
        </p:nvSpPr>
        <p:spPr>
          <a:xfrm>
            <a:off x="2291443" y="2432957"/>
            <a:ext cx="8523515" cy="3020787"/>
          </a:xfrm>
          <a:custGeom>
            <a:avLst/>
            <a:gdLst>
              <a:gd name="connsiteX0" fmla="*/ 1730828 w 8523514"/>
              <a:gd name="connsiteY0" fmla="*/ 555172 h 3020786"/>
              <a:gd name="connsiteX1" fmla="*/ 1126671 w 8523514"/>
              <a:gd name="connsiteY1" fmla="*/ 849086 h 3020786"/>
              <a:gd name="connsiteX2" fmla="*/ 65314 w 8523514"/>
              <a:gd name="connsiteY2" fmla="*/ 1028700 h 3020786"/>
              <a:gd name="connsiteX3" fmla="*/ 0 w 8523514"/>
              <a:gd name="connsiteY3" fmla="*/ 1518557 h 3020786"/>
              <a:gd name="connsiteX4" fmla="*/ 81643 w 8523514"/>
              <a:gd name="connsiteY4" fmla="*/ 2367643 h 3020786"/>
              <a:gd name="connsiteX5" fmla="*/ 538843 w 8523514"/>
              <a:gd name="connsiteY5" fmla="*/ 2792186 h 3020786"/>
              <a:gd name="connsiteX6" fmla="*/ 3249386 w 8523514"/>
              <a:gd name="connsiteY6" fmla="*/ 2547257 h 3020786"/>
              <a:gd name="connsiteX7" fmla="*/ 4833257 w 8523514"/>
              <a:gd name="connsiteY7" fmla="*/ 3004457 h 3020786"/>
              <a:gd name="connsiteX8" fmla="*/ 7347857 w 8523514"/>
              <a:gd name="connsiteY8" fmla="*/ 2955472 h 3020786"/>
              <a:gd name="connsiteX9" fmla="*/ 8523514 w 8523514"/>
              <a:gd name="connsiteY9" fmla="*/ 3020786 h 3020786"/>
              <a:gd name="connsiteX10" fmla="*/ 8147957 w 8523514"/>
              <a:gd name="connsiteY10" fmla="*/ 669472 h 3020786"/>
              <a:gd name="connsiteX11" fmla="*/ 5535386 w 8523514"/>
              <a:gd name="connsiteY11" fmla="*/ 522514 h 3020786"/>
              <a:gd name="connsiteX12" fmla="*/ 4114800 w 8523514"/>
              <a:gd name="connsiteY12" fmla="*/ 0 h 3020786"/>
              <a:gd name="connsiteX13" fmla="*/ 2171700 w 8523514"/>
              <a:gd name="connsiteY13" fmla="*/ 473529 h 3020786"/>
              <a:gd name="connsiteX14" fmla="*/ 1224643 w 8523514"/>
              <a:gd name="connsiteY14" fmla="*/ 881743 h 3020786"/>
              <a:gd name="connsiteX15" fmla="*/ 1224643 w 8523514"/>
              <a:gd name="connsiteY15" fmla="*/ 881743 h 302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523514" h="3020786">
                <a:moveTo>
                  <a:pt x="1730828" y="555172"/>
                </a:moveTo>
                <a:lnTo>
                  <a:pt x="1126671" y="849086"/>
                </a:lnTo>
                <a:lnTo>
                  <a:pt x="65314" y="1028700"/>
                </a:lnTo>
                <a:lnTo>
                  <a:pt x="0" y="1518557"/>
                </a:lnTo>
                <a:lnTo>
                  <a:pt x="81643" y="2367643"/>
                </a:lnTo>
                <a:lnTo>
                  <a:pt x="538843" y="2792186"/>
                </a:lnTo>
                <a:lnTo>
                  <a:pt x="3249386" y="2547257"/>
                </a:lnTo>
                <a:lnTo>
                  <a:pt x="4833257" y="3004457"/>
                </a:lnTo>
                <a:lnTo>
                  <a:pt x="7347857" y="2955472"/>
                </a:lnTo>
                <a:lnTo>
                  <a:pt x="8523514" y="3020786"/>
                </a:lnTo>
                <a:lnTo>
                  <a:pt x="8147957" y="669472"/>
                </a:lnTo>
                <a:lnTo>
                  <a:pt x="5535386" y="522514"/>
                </a:lnTo>
                <a:lnTo>
                  <a:pt x="4114800" y="0"/>
                </a:lnTo>
                <a:lnTo>
                  <a:pt x="2171700" y="473529"/>
                </a:lnTo>
                <a:lnTo>
                  <a:pt x="1224643" y="881743"/>
                </a:lnTo>
                <a:lnTo>
                  <a:pt x="1224643" y="881743"/>
                </a:lnTo>
              </a:path>
            </a:pathLst>
          </a:cu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Baskerville" charset="0"/>
            </a:endParaRPr>
          </a:p>
        </p:txBody>
      </p:sp>
      <p:sp>
        <p:nvSpPr>
          <p:cNvPr id="16" name="Line 21"/>
          <p:cNvSpPr>
            <a:spLocks noChangeShapeType="1"/>
          </p:cNvSpPr>
          <p:nvPr/>
        </p:nvSpPr>
        <p:spPr bwMode="auto">
          <a:xfrm flipH="1">
            <a:off x="3015345" y="4357072"/>
            <a:ext cx="1491343" cy="61201"/>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17" name="Line 21"/>
          <p:cNvSpPr>
            <a:spLocks noChangeShapeType="1"/>
          </p:cNvSpPr>
          <p:nvPr/>
        </p:nvSpPr>
        <p:spPr bwMode="auto">
          <a:xfrm flipH="1">
            <a:off x="9290957" y="3943351"/>
            <a:ext cx="5334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18" name="Line 21"/>
          <p:cNvSpPr>
            <a:spLocks noChangeShapeType="1"/>
          </p:cNvSpPr>
          <p:nvPr/>
        </p:nvSpPr>
        <p:spPr bwMode="auto">
          <a:xfrm flipH="1">
            <a:off x="7048500" y="4378839"/>
            <a:ext cx="5334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19" name="Line 21"/>
          <p:cNvSpPr>
            <a:spLocks noChangeShapeType="1"/>
          </p:cNvSpPr>
          <p:nvPr/>
        </p:nvSpPr>
        <p:spPr bwMode="auto">
          <a:xfrm flipH="1" flipV="1">
            <a:off x="3548746" y="3888923"/>
            <a:ext cx="957943" cy="8164"/>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21" name="Line 21"/>
          <p:cNvSpPr>
            <a:spLocks noChangeShapeType="1"/>
          </p:cNvSpPr>
          <p:nvPr/>
        </p:nvSpPr>
        <p:spPr bwMode="auto">
          <a:xfrm flipH="1">
            <a:off x="7048500" y="4680957"/>
            <a:ext cx="5334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22" name="Line 21"/>
          <p:cNvSpPr>
            <a:spLocks noChangeShapeType="1"/>
          </p:cNvSpPr>
          <p:nvPr/>
        </p:nvSpPr>
        <p:spPr bwMode="auto">
          <a:xfrm flipH="1">
            <a:off x="8191500" y="4464595"/>
            <a:ext cx="5334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2" name="Freeform 1"/>
          <p:cNvSpPr/>
          <p:nvPr/>
        </p:nvSpPr>
        <p:spPr>
          <a:xfrm>
            <a:off x="2471058" y="2988131"/>
            <a:ext cx="3526972" cy="1061357"/>
          </a:xfrm>
          <a:custGeom>
            <a:avLst/>
            <a:gdLst>
              <a:gd name="connsiteX0" fmla="*/ 2155372 w 3526972"/>
              <a:gd name="connsiteY0" fmla="*/ 0 h 1061357"/>
              <a:gd name="connsiteX1" fmla="*/ 2824843 w 3526972"/>
              <a:gd name="connsiteY1" fmla="*/ 244928 h 1061357"/>
              <a:gd name="connsiteX2" fmla="*/ 3526972 w 3526972"/>
              <a:gd name="connsiteY2" fmla="*/ 767442 h 1061357"/>
              <a:gd name="connsiteX3" fmla="*/ 2220686 w 3526972"/>
              <a:gd name="connsiteY3" fmla="*/ 1061357 h 1061357"/>
              <a:gd name="connsiteX4" fmla="*/ 359229 w 3526972"/>
              <a:gd name="connsiteY4" fmla="*/ 996042 h 1061357"/>
              <a:gd name="connsiteX5" fmla="*/ 0 w 3526972"/>
              <a:gd name="connsiteY5" fmla="*/ 734785 h 1061357"/>
              <a:gd name="connsiteX6" fmla="*/ 2106386 w 3526972"/>
              <a:gd name="connsiteY6" fmla="*/ 32657 h 1061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26972" h="1061357">
                <a:moveTo>
                  <a:pt x="2155372" y="0"/>
                </a:moveTo>
                <a:lnTo>
                  <a:pt x="2824843" y="244928"/>
                </a:lnTo>
                <a:lnTo>
                  <a:pt x="3526972" y="767442"/>
                </a:lnTo>
                <a:lnTo>
                  <a:pt x="2220686" y="1061357"/>
                </a:lnTo>
                <a:lnTo>
                  <a:pt x="359229" y="996042"/>
                </a:lnTo>
                <a:lnTo>
                  <a:pt x="0" y="734785"/>
                </a:lnTo>
                <a:lnTo>
                  <a:pt x="2106386" y="32657"/>
                </a:lnTo>
              </a:path>
            </a:pathLst>
          </a:custGeom>
          <a:noFill/>
          <a:ln w="57150"/>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Baskerville" charset="0"/>
            </a:endParaRPr>
          </a:p>
        </p:txBody>
      </p:sp>
      <p:sp>
        <p:nvSpPr>
          <p:cNvPr id="3" name="Freeform 2"/>
          <p:cNvSpPr/>
          <p:nvPr/>
        </p:nvSpPr>
        <p:spPr>
          <a:xfrm>
            <a:off x="2667000" y="2661557"/>
            <a:ext cx="7592787" cy="2498272"/>
          </a:xfrm>
          <a:custGeom>
            <a:avLst/>
            <a:gdLst>
              <a:gd name="connsiteX0" fmla="*/ 3347357 w 7592786"/>
              <a:gd name="connsiteY0" fmla="*/ 1143000 h 2498272"/>
              <a:gd name="connsiteX1" fmla="*/ 3380014 w 7592786"/>
              <a:gd name="connsiteY1" fmla="*/ 1322614 h 2498272"/>
              <a:gd name="connsiteX2" fmla="*/ 3445329 w 7592786"/>
              <a:gd name="connsiteY2" fmla="*/ 1698172 h 2498272"/>
              <a:gd name="connsiteX3" fmla="*/ 3429000 w 7592786"/>
              <a:gd name="connsiteY3" fmla="*/ 1845129 h 2498272"/>
              <a:gd name="connsiteX4" fmla="*/ 3167743 w 7592786"/>
              <a:gd name="connsiteY4" fmla="*/ 2057400 h 2498272"/>
              <a:gd name="connsiteX5" fmla="*/ 2955471 w 7592786"/>
              <a:gd name="connsiteY5" fmla="*/ 2171700 h 2498272"/>
              <a:gd name="connsiteX6" fmla="*/ 2841171 w 7592786"/>
              <a:gd name="connsiteY6" fmla="*/ 2204357 h 2498272"/>
              <a:gd name="connsiteX7" fmla="*/ 2400300 w 7592786"/>
              <a:gd name="connsiteY7" fmla="*/ 2253343 h 2498272"/>
              <a:gd name="connsiteX8" fmla="*/ 1453243 w 7592786"/>
              <a:gd name="connsiteY8" fmla="*/ 2286000 h 2498272"/>
              <a:gd name="connsiteX9" fmla="*/ 1338943 w 7592786"/>
              <a:gd name="connsiteY9" fmla="*/ 2302329 h 2498272"/>
              <a:gd name="connsiteX10" fmla="*/ 555171 w 7592786"/>
              <a:gd name="connsiteY10" fmla="*/ 2286000 h 2498272"/>
              <a:gd name="connsiteX11" fmla="*/ 391886 w 7592786"/>
              <a:gd name="connsiteY11" fmla="*/ 2204357 h 2498272"/>
              <a:gd name="connsiteX12" fmla="*/ 293914 w 7592786"/>
              <a:gd name="connsiteY12" fmla="*/ 2139043 h 2498272"/>
              <a:gd name="connsiteX13" fmla="*/ 244929 w 7592786"/>
              <a:gd name="connsiteY13" fmla="*/ 2106386 h 2498272"/>
              <a:gd name="connsiteX14" fmla="*/ 146957 w 7592786"/>
              <a:gd name="connsiteY14" fmla="*/ 2073729 h 2498272"/>
              <a:gd name="connsiteX15" fmla="*/ 97971 w 7592786"/>
              <a:gd name="connsiteY15" fmla="*/ 2024743 h 2498272"/>
              <a:gd name="connsiteX16" fmla="*/ 0 w 7592786"/>
              <a:gd name="connsiteY16" fmla="*/ 1943100 h 2498272"/>
              <a:gd name="connsiteX17" fmla="*/ 16329 w 7592786"/>
              <a:gd name="connsiteY17" fmla="*/ 1763486 h 2498272"/>
              <a:gd name="connsiteX18" fmla="*/ 114300 w 7592786"/>
              <a:gd name="connsiteY18" fmla="*/ 1698172 h 2498272"/>
              <a:gd name="connsiteX19" fmla="*/ 195943 w 7592786"/>
              <a:gd name="connsiteY19" fmla="*/ 1649186 h 2498272"/>
              <a:gd name="connsiteX20" fmla="*/ 342900 w 7592786"/>
              <a:gd name="connsiteY20" fmla="*/ 1583872 h 2498272"/>
              <a:gd name="connsiteX21" fmla="*/ 391886 w 7592786"/>
              <a:gd name="connsiteY21" fmla="*/ 1567543 h 2498272"/>
              <a:gd name="connsiteX22" fmla="*/ 555171 w 7592786"/>
              <a:gd name="connsiteY22" fmla="*/ 1502229 h 2498272"/>
              <a:gd name="connsiteX23" fmla="*/ 865414 w 7592786"/>
              <a:gd name="connsiteY23" fmla="*/ 1453243 h 2498272"/>
              <a:gd name="connsiteX24" fmla="*/ 1061357 w 7592786"/>
              <a:gd name="connsiteY24" fmla="*/ 1420586 h 2498272"/>
              <a:gd name="connsiteX25" fmla="*/ 1240971 w 7592786"/>
              <a:gd name="connsiteY25" fmla="*/ 1404257 h 2498272"/>
              <a:gd name="connsiteX26" fmla="*/ 1355271 w 7592786"/>
              <a:gd name="connsiteY26" fmla="*/ 1387929 h 2498272"/>
              <a:gd name="connsiteX27" fmla="*/ 1828800 w 7592786"/>
              <a:gd name="connsiteY27" fmla="*/ 1371600 h 2498272"/>
              <a:gd name="connsiteX28" fmla="*/ 2008414 w 7592786"/>
              <a:gd name="connsiteY28" fmla="*/ 1355272 h 2498272"/>
              <a:gd name="connsiteX29" fmla="*/ 2367643 w 7592786"/>
              <a:gd name="connsiteY29" fmla="*/ 1306286 h 2498272"/>
              <a:gd name="connsiteX30" fmla="*/ 2514600 w 7592786"/>
              <a:gd name="connsiteY30" fmla="*/ 1273629 h 2498272"/>
              <a:gd name="connsiteX31" fmla="*/ 2694214 w 7592786"/>
              <a:gd name="connsiteY31" fmla="*/ 1240972 h 2498272"/>
              <a:gd name="connsiteX32" fmla="*/ 2808514 w 7592786"/>
              <a:gd name="connsiteY32" fmla="*/ 1208314 h 2498272"/>
              <a:gd name="connsiteX33" fmla="*/ 2873829 w 7592786"/>
              <a:gd name="connsiteY33" fmla="*/ 1191986 h 2498272"/>
              <a:gd name="connsiteX34" fmla="*/ 2971800 w 7592786"/>
              <a:gd name="connsiteY34" fmla="*/ 1159329 h 2498272"/>
              <a:gd name="connsiteX35" fmla="*/ 3020786 w 7592786"/>
              <a:gd name="connsiteY35" fmla="*/ 1143000 h 2498272"/>
              <a:gd name="connsiteX36" fmla="*/ 3069771 w 7592786"/>
              <a:gd name="connsiteY36" fmla="*/ 1110343 h 2498272"/>
              <a:gd name="connsiteX37" fmla="*/ 3135086 w 7592786"/>
              <a:gd name="connsiteY37" fmla="*/ 1094014 h 2498272"/>
              <a:gd name="connsiteX38" fmla="*/ 3233057 w 7592786"/>
              <a:gd name="connsiteY38" fmla="*/ 1061357 h 2498272"/>
              <a:gd name="connsiteX39" fmla="*/ 3314700 w 7592786"/>
              <a:gd name="connsiteY39" fmla="*/ 1045029 h 2498272"/>
              <a:gd name="connsiteX40" fmla="*/ 3363686 w 7592786"/>
              <a:gd name="connsiteY40" fmla="*/ 1028700 h 2498272"/>
              <a:gd name="connsiteX41" fmla="*/ 3494314 w 7592786"/>
              <a:gd name="connsiteY41" fmla="*/ 996043 h 2498272"/>
              <a:gd name="connsiteX42" fmla="*/ 3559629 w 7592786"/>
              <a:gd name="connsiteY42" fmla="*/ 979714 h 2498272"/>
              <a:gd name="connsiteX43" fmla="*/ 3755571 w 7592786"/>
              <a:gd name="connsiteY43" fmla="*/ 947057 h 2498272"/>
              <a:gd name="connsiteX44" fmla="*/ 3820886 w 7592786"/>
              <a:gd name="connsiteY44" fmla="*/ 930729 h 2498272"/>
              <a:gd name="connsiteX45" fmla="*/ 3951514 w 7592786"/>
              <a:gd name="connsiteY45" fmla="*/ 914400 h 2498272"/>
              <a:gd name="connsiteX46" fmla="*/ 4114800 w 7592786"/>
              <a:gd name="connsiteY46" fmla="*/ 881743 h 2498272"/>
              <a:gd name="connsiteX47" fmla="*/ 4245429 w 7592786"/>
              <a:gd name="connsiteY47" fmla="*/ 849086 h 2498272"/>
              <a:gd name="connsiteX48" fmla="*/ 4310743 w 7592786"/>
              <a:gd name="connsiteY48" fmla="*/ 800100 h 2498272"/>
              <a:gd name="connsiteX49" fmla="*/ 4376057 w 7592786"/>
              <a:gd name="connsiteY49" fmla="*/ 767443 h 2498272"/>
              <a:gd name="connsiteX50" fmla="*/ 4425043 w 7592786"/>
              <a:gd name="connsiteY50" fmla="*/ 718457 h 2498272"/>
              <a:gd name="connsiteX51" fmla="*/ 4490357 w 7592786"/>
              <a:gd name="connsiteY51" fmla="*/ 669472 h 2498272"/>
              <a:gd name="connsiteX52" fmla="*/ 4588329 w 7592786"/>
              <a:gd name="connsiteY52" fmla="*/ 587829 h 2498272"/>
              <a:gd name="connsiteX53" fmla="*/ 4604657 w 7592786"/>
              <a:gd name="connsiteY53" fmla="*/ 440872 h 2498272"/>
              <a:gd name="connsiteX54" fmla="*/ 4588329 w 7592786"/>
              <a:gd name="connsiteY54" fmla="*/ 391886 h 2498272"/>
              <a:gd name="connsiteX55" fmla="*/ 4539343 w 7592786"/>
              <a:gd name="connsiteY55" fmla="*/ 375557 h 2498272"/>
              <a:gd name="connsiteX56" fmla="*/ 4425043 w 7592786"/>
              <a:gd name="connsiteY56" fmla="*/ 310243 h 2498272"/>
              <a:gd name="connsiteX57" fmla="*/ 4376057 w 7592786"/>
              <a:gd name="connsiteY57" fmla="*/ 277586 h 2498272"/>
              <a:gd name="connsiteX58" fmla="*/ 4310743 w 7592786"/>
              <a:gd name="connsiteY58" fmla="*/ 261257 h 2498272"/>
              <a:gd name="connsiteX59" fmla="*/ 4147457 w 7592786"/>
              <a:gd name="connsiteY59" fmla="*/ 195943 h 2498272"/>
              <a:gd name="connsiteX60" fmla="*/ 4049486 w 7592786"/>
              <a:gd name="connsiteY60" fmla="*/ 163286 h 2498272"/>
              <a:gd name="connsiteX61" fmla="*/ 3935186 w 7592786"/>
              <a:gd name="connsiteY61" fmla="*/ 114300 h 2498272"/>
              <a:gd name="connsiteX62" fmla="*/ 3886200 w 7592786"/>
              <a:gd name="connsiteY62" fmla="*/ 81643 h 2498272"/>
              <a:gd name="connsiteX63" fmla="*/ 3788229 w 7592786"/>
              <a:gd name="connsiteY63" fmla="*/ 48986 h 2498272"/>
              <a:gd name="connsiteX64" fmla="*/ 3673929 w 7592786"/>
              <a:gd name="connsiteY64" fmla="*/ 0 h 2498272"/>
              <a:gd name="connsiteX65" fmla="*/ 3282043 w 7592786"/>
              <a:gd name="connsiteY65" fmla="*/ 16329 h 2498272"/>
              <a:gd name="connsiteX66" fmla="*/ 3135086 w 7592786"/>
              <a:gd name="connsiteY66" fmla="*/ 81643 h 2498272"/>
              <a:gd name="connsiteX67" fmla="*/ 3086100 w 7592786"/>
              <a:gd name="connsiteY67" fmla="*/ 114300 h 2498272"/>
              <a:gd name="connsiteX68" fmla="*/ 2988129 w 7592786"/>
              <a:gd name="connsiteY68" fmla="*/ 146957 h 2498272"/>
              <a:gd name="connsiteX69" fmla="*/ 2939143 w 7592786"/>
              <a:gd name="connsiteY69" fmla="*/ 163286 h 2498272"/>
              <a:gd name="connsiteX70" fmla="*/ 2841171 w 7592786"/>
              <a:gd name="connsiteY70" fmla="*/ 228600 h 2498272"/>
              <a:gd name="connsiteX71" fmla="*/ 2824843 w 7592786"/>
              <a:gd name="connsiteY71" fmla="*/ 277586 h 2498272"/>
              <a:gd name="connsiteX72" fmla="*/ 2857500 w 7592786"/>
              <a:gd name="connsiteY72" fmla="*/ 522514 h 2498272"/>
              <a:gd name="connsiteX73" fmla="*/ 2890157 w 7592786"/>
              <a:gd name="connsiteY73" fmla="*/ 587829 h 2498272"/>
              <a:gd name="connsiteX74" fmla="*/ 2939143 w 7592786"/>
              <a:gd name="connsiteY74" fmla="*/ 685800 h 2498272"/>
              <a:gd name="connsiteX75" fmla="*/ 3053443 w 7592786"/>
              <a:gd name="connsiteY75" fmla="*/ 767443 h 2498272"/>
              <a:gd name="connsiteX76" fmla="*/ 3167743 w 7592786"/>
              <a:gd name="connsiteY76" fmla="*/ 832757 h 2498272"/>
              <a:gd name="connsiteX77" fmla="*/ 3216729 w 7592786"/>
              <a:gd name="connsiteY77" fmla="*/ 865414 h 2498272"/>
              <a:gd name="connsiteX78" fmla="*/ 3314700 w 7592786"/>
              <a:gd name="connsiteY78" fmla="*/ 914400 h 2498272"/>
              <a:gd name="connsiteX79" fmla="*/ 3363686 w 7592786"/>
              <a:gd name="connsiteY79" fmla="*/ 963386 h 2498272"/>
              <a:gd name="connsiteX80" fmla="*/ 3412671 w 7592786"/>
              <a:gd name="connsiteY80" fmla="*/ 996043 h 2498272"/>
              <a:gd name="connsiteX81" fmla="*/ 3510643 w 7592786"/>
              <a:gd name="connsiteY81" fmla="*/ 1061357 h 2498272"/>
              <a:gd name="connsiteX82" fmla="*/ 3902529 w 7592786"/>
              <a:gd name="connsiteY82" fmla="*/ 1094014 h 2498272"/>
              <a:gd name="connsiteX83" fmla="*/ 4474029 w 7592786"/>
              <a:gd name="connsiteY83" fmla="*/ 1110343 h 2498272"/>
              <a:gd name="connsiteX84" fmla="*/ 4588329 w 7592786"/>
              <a:gd name="connsiteY84" fmla="*/ 1061357 h 2498272"/>
              <a:gd name="connsiteX85" fmla="*/ 4637314 w 7592786"/>
              <a:gd name="connsiteY85" fmla="*/ 1012372 h 2498272"/>
              <a:gd name="connsiteX86" fmla="*/ 4686300 w 7592786"/>
              <a:gd name="connsiteY86" fmla="*/ 979714 h 2498272"/>
              <a:gd name="connsiteX87" fmla="*/ 4784271 w 7592786"/>
              <a:gd name="connsiteY87" fmla="*/ 898072 h 2498272"/>
              <a:gd name="connsiteX88" fmla="*/ 4882243 w 7592786"/>
              <a:gd name="connsiteY88" fmla="*/ 865414 h 2498272"/>
              <a:gd name="connsiteX89" fmla="*/ 4931229 w 7592786"/>
              <a:gd name="connsiteY89" fmla="*/ 849086 h 2498272"/>
              <a:gd name="connsiteX90" fmla="*/ 4980214 w 7592786"/>
              <a:gd name="connsiteY90" fmla="*/ 832757 h 2498272"/>
              <a:gd name="connsiteX91" fmla="*/ 5078186 w 7592786"/>
              <a:gd name="connsiteY91" fmla="*/ 816429 h 2498272"/>
              <a:gd name="connsiteX92" fmla="*/ 5208814 w 7592786"/>
              <a:gd name="connsiteY92" fmla="*/ 783772 h 2498272"/>
              <a:gd name="connsiteX93" fmla="*/ 5274129 w 7592786"/>
              <a:gd name="connsiteY93" fmla="*/ 767443 h 2498272"/>
              <a:gd name="connsiteX94" fmla="*/ 5355771 w 7592786"/>
              <a:gd name="connsiteY94" fmla="*/ 751114 h 2498272"/>
              <a:gd name="connsiteX95" fmla="*/ 5486400 w 7592786"/>
              <a:gd name="connsiteY95" fmla="*/ 702129 h 2498272"/>
              <a:gd name="connsiteX96" fmla="*/ 5715000 w 7592786"/>
              <a:gd name="connsiteY96" fmla="*/ 669472 h 2498272"/>
              <a:gd name="connsiteX97" fmla="*/ 5976257 w 7592786"/>
              <a:gd name="connsiteY97" fmla="*/ 702129 h 2498272"/>
              <a:gd name="connsiteX98" fmla="*/ 6025243 w 7592786"/>
              <a:gd name="connsiteY98" fmla="*/ 718457 h 2498272"/>
              <a:gd name="connsiteX99" fmla="*/ 6074229 w 7592786"/>
              <a:gd name="connsiteY99" fmla="*/ 767443 h 2498272"/>
              <a:gd name="connsiteX100" fmla="*/ 5992586 w 7592786"/>
              <a:gd name="connsiteY100" fmla="*/ 1094014 h 2498272"/>
              <a:gd name="connsiteX101" fmla="*/ 5927271 w 7592786"/>
              <a:gd name="connsiteY101" fmla="*/ 1159329 h 2498272"/>
              <a:gd name="connsiteX102" fmla="*/ 5878286 w 7592786"/>
              <a:gd name="connsiteY102" fmla="*/ 1208314 h 2498272"/>
              <a:gd name="connsiteX103" fmla="*/ 5780314 w 7592786"/>
              <a:gd name="connsiteY103" fmla="*/ 1273629 h 2498272"/>
              <a:gd name="connsiteX104" fmla="*/ 5698671 w 7592786"/>
              <a:gd name="connsiteY104" fmla="*/ 1322614 h 2498272"/>
              <a:gd name="connsiteX105" fmla="*/ 5551714 w 7592786"/>
              <a:gd name="connsiteY105" fmla="*/ 1371600 h 2498272"/>
              <a:gd name="connsiteX106" fmla="*/ 5502729 w 7592786"/>
              <a:gd name="connsiteY106" fmla="*/ 1387929 h 2498272"/>
              <a:gd name="connsiteX107" fmla="*/ 5388429 w 7592786"/>
              <a:gd name="connsiteY107" fmla="*/ 1420586 h 2498272"/>
              <a:gd name="connsiteX108" fmla="*/ 4882243 w 7592786"/>
              <a:gd name="connsiteY108" fmla="*/ 1404257 h 2498272"/>
              <a:gd name="connsiteX109" fmla="*/ 4816929 w 7592786"/>
              <a:gd name="connsiteY109" fmla="*/ 1387929 h 2498272"/>
              <a:gd name="connsiteX110" fmla="*/ 4751614 w 7592786"/>
              <a:gd name="connsiteY110" fmla="*/ 1355272 h 2498272"/>
              <a:gd name="connsiteX111" fmla="*/ 4637314 w 7592786"/>
              <a:gd name="connsiteY111" fmla="*/ 1322614 h 2498272"/>
              <a:gd name="connsiteX112" fmla="*/ 4555671 w 7592786"/>
              <a:gd name="connsiteY112" fmla="*/ 1306286 h 2498272"/>
              <a:gd name="connsiteX113" fmla="*/ 4457700 w 7592786"/>
              <a:gd name="connsiteY113" fmla="*/ 1273629 h 2498272"/>
              <a:gd name="connsiteX114" fmla="*/ 4392386 w 7592786"/>
              <a:gd name="connsiteY114" fmla="*/ 1289957 h 2498272"/>
              <a:gd name="connsiteX115" fmla="*/ 4539343 w 7592786"/>
              <a:gd name="connsiteY115" fmla="*/ 1306286 h 2498272"/>
              <a:gd name="connsiteX116" fmla="*/ 4669971 w 7592786"/>
              <a:gd name="connsiteY116" fmla="*/ 1338943 h 2498272"/>
              <a:gd name="connsiteX117" fmla="*/ 4735286 w 7592786"/>
              <a:gd name="connsiteY117" fmla="*/ 1355272 h 2498272"/>
              <a:gd name="connsiteX118" fmla="*/ 4784271 w 7592786"/>
              <a:gd name="connsiteY118" fmla="*/ 1387929 h 2498272"/>
              <a:gd name="connsiteX119" fmla="*/ 4849586 w 7592786"/>
              <a:gd name="connsiteY119" fmla="*/ 1404257 h 2498272"/>
              <a:gd name="connsiteX120" fmla="*/ 4898571 w 7592786"/>
              <a:gd name="connsiteY120" fmla="*/ 1420586 h 2498272"/>
              <a:gd name="connsiteX121" fmla="*/ 5192486 w 7592786"/>
              <a:gd name="connsiteY121" fmla="*/ 1453243 h 2498272"/>
              <a:gd name="connsiteX122" fmla="*/ 5535386 w 7592786"/>
              <a:gd name="connsiteY122" fmla="*/ 1485900 h 2498272"/>
              <a:gd name="connsiteX123" fmla="*/ 5927271 w 7592786"/>
              <a:gd name="connsiteY123" fmla="*/ 1485900 h 2498272"/>
              <a:gd name="connsiteX124" fmla="*/ 6123214 w 7592786"/>
              <a:gd name="connsiteY124" fmla="*/ 1387929 h 2498272"/>
              <a:gd name="connsiteX125" fmla="*/ 6172200 w 7592786"/>
              <a:gd name="connsiteY125" fmla="*/ 1355272 h 2498272"/>
              <a:gd name="connsiteX126" fmla="*/ 6204857 w 7592786"/>
              <a:gd name="connsiteY126" fmla="*/ 1322614 h 2498272"/>
              <a:gd name="connsiteX127" fmla="*/ 6270171 w 7592786"/>
              <a:gd name="connsiteY127" fmla="*/ 1289957 h 2498272"/>
              <a:gd name="connsiteX128" fmla="*/ 6351814 w 7592786"/>
              <a:gd name="connsiteY128" fmla="*/ 1240972 h 2498272"/>
              <a:gd name="connsiteX129" fmla="*/ 6466114 w 7592786"/>
              <a:gd name="connsiteY129" fmla="*/ 1175657 h 2498272"/>
              <a:gd name="connsiteX130" fmla="*/ 6564086 w 7592786"/>
              <a:gd name="connsiteY130" fmla="*/ 1126672 h 2498272"/>
              <a:gd name="connsiteX131" fmla="*/ 6596743 w 7592786"/>
              <a:gd name="connsiteY131" fmla="*/ 1094014 h 2498272"/>
              <a:gd name="connsiteX132" fmla="*/ 6711043 w 7592786"/>
              <a:gd name="connsiteY132" fmla="*/ 1061357 h 2498272"/>
              <a:gd name="connsiteX133" fmla="*/ 6776357 w 7592786"/>
              <a:gd name="connsiteY133" fmla="*/ 1028700 h 2498272"/>
              <a:gd name="connsiteX134" fmla="*/ 6890657 w 7592786"/>
              <a:gd name="connsiteY134" fmla="*/ 996043 h 2498272"/>
              <a:gd name="connsiteX135" fmla="*/ 6939643 w 7592786"/>
              <a:gd name="connsiteY135" fmla="*/ 979714 h 2498272"/>
              <a:gd name="connsiteX136" fmla="*/ 7413171 w 7592786"/>
              <a:gd name="connsiteY136" fmla="*/ 996043 h 2498272"/>
              <a:gd name="connsiteX137" fmla="*/ 7478486 w 7592786"/>
              <a:gd name="connsiteY137" fmla="*/ 1077686 h 2498272"/>
              <a:gd name="connsiteX138" fmla="*/ 7543800 w 7592786"/>
              <a:gd name="connsiteY138" fmla="*/ 1208314 h 2498272"/>
              <a:gd name="connsiteX139" fmla="*/ 7576457 w 7592786"/>
              <a:gd name="connsiteY139" fmla="*/ 1306286 h 2498272"/>
              <a:gd name="connsiteX140" fmla="*/ 7592786 w 7592786"/>
              <a:gd name="connsiteY140" fmla="*/ 1355272 h 2498272"/>
              <a:gd name="connsiteX141" fmla="*/ 7576457 w 7592786"/>
              <a:gd name="connsiteY141" fmla="*/ 1534886 h 2498272"/>
              <a:gd name="connsiteX142" fmla="*/ 7527471 w 7592786"/>
              <a:gd name="connsiteY142" fmla="*/ 1583872 h 2498272"/>
              <a:gd name="connsiteX143" fmla="*/ 7429500 w 7592786"/>
              <a:gd name="connsiteY143" fmla="*/ 1616529 h 2498272"/>
              <a:gd name="connsiteX144" fmla="*/ 7364186 w 7592786"/>
              <a:gd name="connsiteY144" fmla="*/ 1632857 h 2498272"/>
              <a:gd name="connsiteX145" fmla="*/ 7315200 w 7592786"/>
              <a:gd name="connsiteY145" fmla="*/ 1649186 h 2498272"/>
              <a:gd name="connsiteX146" fmla="*/ 7184571 w 7592786"/>
              <a:gd name="connsiteY146" fmla="*/ 1681843 h 2498272"/>
              <a:gd name="connsiteX147" fmla="*/ 7037614 w 7592786"/>
              <a:gd name="connsiteY147" fmla="*/ 1730829 h 2498272"/>
              <a:gd name="connsiteX148" fmla="*/ 6988629 w 7592786"/>
              <a:gd name="connsiteY148" fmla="*/ 1747157 h 2498272"/>
              <a:gd name="connsiteX149" fmla="*/ 6727371 w 7592786"/>
              <a:gd name="connsiteY149" fmla="*/ 1714500 h 2498272"/>
              <a:gd name="connsiteX150" fmla="*/ 6515100 w 7592786"/>
              <a:gd name="connsiteY150" fmla="*/ 1681843 h 2498272"/>
              <a:gd name="connsiteX151" fmla="*/ 6449786 w 7592786"/>
              <a:gd name="connsiteY151" fmla="*/ 1665514 h 2498272"/>
              <a:gd name="connsiteX152" fmla="*/ 6335486 w 7592786"/>
              <a:gd name="connsiteY152" fmla="*/ 1649186 h 2498272"/>
              <a:gd name="connsiteX153" fmla="*/ 6204857 w 7592786"/>
              <a:gd name="connsiteY153" fmla="*/ 1616529 h 2498272"/>
              <a:gd name="connsiteX154" fmla="*/ 6155871 w 7592786"/>
              <a:gd name="connsiteY154" fmla="*/ 1583872 h 2498272"/>
              <a:gd name="connsiteX155" fmla="*/ 6057900 w 7592786"/>
              <a:gd name="connsiteY155" fmla="*/ 1534886 h 2498272"/>
              <a:gd name="connsiteX156" fmla="*/ 6090557 w 7592786"/>
              <a:gd name="connsiteY156" fmla="*/ 1502229 h 2498272"/>
              <a:gd name="connsiteX157" fmla="*/ 6139543 w 7592786"/>
              <a:gd name="connsiteY157" fmla="*/ 1518557 h 2498272"/>
              <a:gd name="connsiteX158" fmla="*/ 6270171 w 7592786"/>
              <a:gd name="connsiteY158" fmla="*/ 1616529 h 2498272"/>
              <a:gd name="connsiteX159" fmla="*/ 6384471 w 7592786"/>
              <a:gd name="connsiteY159" fmla="*/ 1698172 h 2498272"/>
              <a:gd name="connsiteX160" fmla="*/ 6417129 w 7592786"/>
              <a:gd name="connsiteY160" fmla="*/ 1730829 h 2498272"/>
              <a:gd name="connsiteX161" fmla="*/ 6466114 w 7592786"/>
              <a:gd name="connsiteY161" fmla="*/ 1763486 h 2498272"/>
              <a:gd name="connsiteX162" fmla="*/ 6613071 w 7592786"/>
              <a:gd name="connsiteY162" fmla="*/ 1894114 h 2498272"/>
              <a:gd name="connsiteX163" fmla="*/ 6613071 w 7592786"/>
              <a:gd name="connsiteY163" fmla="*/ 1894114 h 2498272"/>
              <a:gd name="connsiteX164" fmla="*/ 6678386 w 7592786"/>
              <a:gd name="connsiteY164" fmla="*/ 1943100 h 2498272"/>
              <a:gd name="connsiteX165" fmla="*/ 6727371 w 7592786"/>
              <a:gd name="connsiteY165" fmla="*/ 1975757 h 2498272"/>
              <a:gd name="connsiteX166" fmla="*/ 6792686 w 7592786"/>
              <a:gd name="connsiteY166" fmla="*/ 2041072 h 2498272"/>
              <a:gd name="connsiteX167" fmla="*/ 6809014 w 7592786"/>
              <a:gd name="connsiteY167" fmla="*/ 2090057 h 2498272"/>
              <a:gd name="connsiteX168" fmla="*/ 6792686 w 7592786"/>
              <a:gd name="connsiteY168" fmla="*/ 2188029 h 2498272"/>
              <a:gd name="connsiteX169" fmla="*/ 6776357 w 7592786"/>
              <a:gd name="connsiteY169" fmla="*/ 2253343 h 2498272"/>
              <a:gd name="connsiteX170" fmla="*/ 6727371 w 7592786"/>
              <a:gd name="connsiteY170" fmla="*/ 2351314 h 2498272"/>
              <a:gd name="connsiteX171" fmla="*/ 6629400 w 7592786"/>
              <a:gd name="connsiteY171" fmla="*/ 2416629 h 2498272"/>
              <a:gd name="connsiteX172" fmla="*/ 6580414 w 7592786"/>
              <a:gd name="connsiteY172" fmla="*/ 2449286 h 2498272"/>
              <a:gd name="connsiteX173" fmla="*/ 6449786 w 7592786"/>
              <a:gd name="connsiteY173" fmla="*/ 2481943 h 2498272"/>
              <a:gd name="connsiteX174" fmla="*/ 6384471 w 7592786"/>
              <a:gd name="connsiteY174" fmla="*/ 2498272 h 2498272"/>
              <a:gd name="connsiteX175" fmla="*/ 5976257 w 7592786"/>
              <a:gd name="connsiteY175" fmla="*/ 2481943 h 2498272"/>
              <a:gd name="connsiteX176" fmla="*/ 5829300 w 7592786"/>
              <a:gd name="connsiteY176" fmla="*/ 2449286 h 2498272"/>
              <a:gd name="connsiteX177" fmla="*/ 5731329 w 7592786"/>
              <a:gd name="connsiteY177" fmla="*/ 2416629 h 2498272"/>
              <a:gd name="connsiteX178" fmla="*/ 5584371 w 7592786"/>
              <a:gd name="connsiteY178" fmla="*/ 2334986 h 2498272"/>
              <a:gd name="connsiteX179" fmla="*/ 5453743 w 7592786"/>
              <a:gd name="connsiteY179" fmla="*/ 2237014 h 2498272"/>
              <a:gd name="connsiteX180" fmla="*/ 5388429 w 7592786"/>
              <a:gd name="connsiteY180" fmla="*/ 2139043 h 2498272"/>
              <a:gd name="connsiteX181" fmla="*/ 5355771 w 7592786"/>
              <a:gd name="connsiteY181" fmla="*/ 2090057 h 2498272"/>
              <a:gd name="connsiteX182" fmla="*/ 5323114 w 7592786"/>
              <a:gd name="connsiteY182" fmla="*/ 2041072 h 2498272"/>
              <a:gd name="connsiteX183" fmla="*/ 5290457 w 7592786"/>
              <a:gd name="connsiteY183" fmla="*/ 1926772 h 2498272"/>
              <a:gd name="connsiteX184" fmla="*/ 5274129 w 7592786"/>
              <a:gd name="connsiteY184" fmla="*/ 1877786 h 2498272"/>
              <a:gd name="connsiteX185" fmla="*/ 5241471 w 7592786"/>
              <a:gd name="connsiteY185" fmla="*/ 1698172 h 2498272"/>
              <a:gd name="connsiteX186" fmla="*/ 5208814 w 7592786"/>
              <a:gd name="connsiteY186" fmla="*/ 1567543 h 2498272"/>
              <a:gd name="connsiteX187" fmla="*/ 5110843 w 7592786"/>
              <a:gd name="connsiteY187" fmla="*/ 1518557 h 2498272"/>
              <a:gd name="connsiteX188" fmla="*/ 5127171 w 7592786"/>
              <a:gd name="connsiteY188" fmla="*/ 1632857 h 2498272"/>
              <a:gd name="connsiteX189" fmla="*/ 5143500 w 7592786"/>
              <a:gd name="connsiteY189" fmla="*/ 1681843 h 2498272"/>
              <a:gd name="connsiteX190" fmla="*/ 5176157 w 7592786"/>
              <a:gd name="connsiteY190" fmla="*/ 1845129 h 2498272"/>
              <a:gd name="connsiteX191" fmla="*/ 5192486 w 7592786"/>
              <a:gd name="connsiteY191" fmla="*/ 1926772 h 2498272"/>
              <a:gd name="connsiteX192" fmla="*/ 5176157 w 7592786"/>
              <a:gd name="connsiteY192" fmla="*/ 2253343 h 2498272"/>
              <a:gd name="connsiteX193" fmla="*/ 4996543 w 7592786"/>
              <a:gd name="connsiteY193" fmla="*/ 2351314 h 2498272"/>
              <a:gd name="connsiteX194" fmla="*/ 4882243 w 7592786"/>
              <a:gd name="connsiteY194" fmla="*/ 2400300 h 2498272"/>
              <a:gd name="connsiteX195" fmla="*/ 4784271 w 7592786"/>
              <a:gd name="connsiteY195" fmla="*/ 2432957 h 2498272"/>
              <a:gd name="connsiteX196" fmla="*/ 4620986 w 7592786"/>
              <a:gd name="connsiteY196" fmla="*/ 2465614 h 2498272"/>
              <a:gd name="connsiteX197" fmla="*/ 4572000 w 7592786"/>
              <a:gd name="connsiteY197" fmla="*/ 2481943 h 2498272"/>
              <a:gd name="connsiteX198" fmla="*/ 4245429 w 7592786"/>
              <a:gd name="connsiteY198" fmla="*/ 2449286 h 2498272"/>
              <a:gd name="connsiteX199" fmla="*/ 4196443 w 7592786"/>
              <a:gd name="connsiteY199" fmla="*/ 2432957 h 2498272"/>
              <a:gd name="connsiteX200" fmla="*/ 4098471 w 7592786"/>
              <a:gd name="connsiteY200" fmla="*/ 2367643 h 2498272"/>
              <a:gd name="connsiteX201" fmla="*/ 4033157 w 7592786"/>
              <a:gd name="connsiteY201" fmla="*/ 2269672 h 2498272"/>
              <a:gd name="connsiteX202" fmla="*/ 3984171 w 7592786"/>
              <a:gd name="connsiteY202" fmla="*/ 2171700 h 2498272"/>
              <a:gd name="connsiteX203" fmla="*/ 4000500 w 7592786"/>
              <a:gd name="connsiteY203" fmla="*/ 1894114 h 2498272"/>
              <a:gd name="connsiteX204" fmla="*/ 4049486 w 7592786"/>
              <a:gd name="connsiteY204" fmla="*/ 1747157 h 2498272"/>
              <a:gd name="connsiteX205" fmla="*/ 4082143 w 7592786"/>
              <a:gd name="connsiteY205" fmla="*/ 1616529 h 2498272"/>
              <a:gd name="connsiteX206" fmla="*/ 4114800 w 7592786"/>
              <a:gd name="connsiteY206" fmla="*/ 1518557 h 2498272"/>
              <a:gd name="connsiteX207" fmla="*/ 4016829 w 7592786"/>
              <a:gd name="connsiteY207" fmla="*/ 1698172 h 2498272"/>
              <a:gd name="connsiteX208" fmla="*/ 3951514 w 7592786"/>
              <a:gd name="connsiteY208" fmla="*/ 1828800 h 2498272"/>
              <a:gd name="connsiteX209" fmla="*/ 3918857 w 7592786"/>
              <a:gd name="connsiteY209" fmla="*/ 1910443 h 2498272"/>
              <a:gd name="connsiteX210" fmla="*/ 3902529 w 7592786"/>
              <a:gd name="connsiteY210" fmla="*/ 1959429 h 2498272"/>
              <a:gd name="connsiteX211" fmla="*/ 3869871 w 7592786"/>
              <a:gd name="connsiteY211" fmla="*/ 2008414 h 2498272"/>
              <a:gd name="connsiteX212" fmla="*/ 3853543 w 7592786"/>
              <a:gd name="connsiteY212" fmla="*/ 2057400 h 2498272"/>
              <a:gd name="connsiteX213" fmla="*/ 3739243 w 7592786"/>
              <a:gd name="connsiteY213" fmla="*/ 2106386 h 2498272"/>
              <a:gd name="connsiteX214" fmla="*/ 3347357 w 7592786"/>
              <a:gd name="connsiteY214" fmla="*/ 2090057 h 2498272"/>
              <a:gd name="connsiteX215" fmla="*/ 3282043 w 7592786"/>
              <a:gd name="connsiteY215" fmla="*/ 2057400 h 2498272"/>
              <a:gd name="connsiteX216" fmla="*/ 3184071 w 7592786"/>
              <a:gd name="connsiteY216" fmla="*/ 1975757 h 2498272"/>
              <a:gd name="connsiteX217" fmla="*/ 3151414 w 7592786"/>
              <a:gd name="connsiteY217" fmla="*/ 1926772 h 2498272"/>
              <a:gd name="connsiteX218" fmla="*/ 3135086 w 7592786"/>
              <a:gd name="connsiteY218" fmla="*/ 1845129 h 2498272"/>
              <a:gd name="connsiteX219" fmla="*/ 3118757 w 7592786"/>
              <a:gd name="connsiteY219" fmla="*/ 1714500 h 2498272"/>
              <a:gd name="connsiteX220" fmla="*/ 3102429 w 7592786"/>
              <a:gd name="connsiteY220" fmla="*/ 1616529 h 2498272"/>
              <a:gd name="connsiteX221" fmla="*/ 3086100 w 7592786"/>
              <a:gd name="connsiteY221" fmla="*/ 1387929 h 2498272"/>
              <a:gd name="connsiteX222" fmla="*/ 3069771 w 7592786"/>
              <a:gd name="connsiteY222" fmla="*/ 1338943 h 2498272"/>
              <a:gd name="connsiteX223" fmla="*/ 3086100 w 7592786"/>
              <a:gd name="connsiteY223" fmla="*/ 1453243 h 2498272"/>
              <a:gd name="connsiteX224" fmla="*/ 3118757 w 7592786"/>
              <a:gd name="connsiteY224" fmla="*/ 1583872 h 2498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Lst>
            <a:rect l="l" t="t" r="r" b="b"/>
            <a:pathLst>
              <a:path w="7592786" h="2498272">
                <a:moveTo>
                  <a:pt x="3347357" y="1143000"/>
                </a:moveTo>
                <a:cubicBezTo>
                  <a:pt x="3409087" y="1513374"/>
                  <a:pt x="3322960" y="1003111"/>
                  <a:pt x="3380014" y="1322614"/>
                </a:cubicBezTo>
                <a:cubicBezTo>
                  <a:pt x="3402351" y="1447700"/>
                  <a:pt x="3423557" y="1572986"/>
                  <a:pt x="3445329" y="1698172"/>
                </a:cubicBezTo>
                <a:cubicBezTo>
                  <a:pt x="3439886" y="1747158"/>
                  <a:pt x="3449843" y="1800466"/>
                  <a:pt x="3429000" y="1845129"/>
                </a:cubicBezTo>
                <a:cubicBezTo>
                  <a:pt x="3399993" y="1907286"/>
                  <a:pt x="3202072" y="2035718"/>
                  <a:pt x="3167743" y="2057400"/>
                </a:cubicBezTo>
                <a:cubicBezTo>
                  <a:pt x="3156003" y="2064815"/>
                  <a:pt x="3002930" y="2151360"/>
                  <a:pt x="2955471" y="2171700"/>
                </a:cubicBezTo>
                <a:cubicBezTo>
                  <a:pt x="2929260" y="2182933"/>
                  <a:pt x="2865731" y="2199752"/>
                  <a:pt x="2841171" y="2204357"/>
                </a:cubicBezTo>
                <a:cubicBezTo>
                  <a:pt x="2612213" y="2247286"/>
                  <a:pt x="2652359" y="2236539"/>
                  <a:pt x="2400300" y="2253343"/>
                </a:cubicBezTo>
                <a:cubicBezTo>
                  <a:pt x="2028281" y="2327749"/>
                  <a:pt x="2423926" y="2253644"/>
                  <a:pt x="1453243" y="2286000"/>
                </a:cubicBezTo>
                <a:cubicBezTo>
                  <a:pt x="1414778" y="2287282"/>
                  <a:pt x="1377043" y="2296886"/>
                  <a:pt x="1338943" y="2302329"/>
                </a:cubicBezTo>
                <a:lnTo>
                  <a:pt x="555171" y="2286000"/>
                </a:lnTo>
                <a:cubicBezTo>
                  <a:pt x="486593" y="2283362"/>
                  <a:pt x="447642" y="2241528"/>
                  <a:pt x="391886" y="2204357"/>
                </a:cubicBezTo>
                <a:lnTo>
                  <a:pt x="293914" y="2139043"/>
                </a:lnTo>
                <a:cubicBezTo>
                  <a:pt x="277586" y="2128157"/>
                  <a:pt x="263546" y="2112592"/>
                  <a:pt x="244929" y="2106386"/>
                </a:cubicBezTo>
                <a:lnTo>
                  <a:pt x="146957" y="2073729"/>
                </a:lnTo>
                <a:cubicBezTo>
                  <a:pt x="130628" y="2057400"/>
                  <a:pt x="115711" y="2039526"/>
                  <a:pt x="97971" y="2024743"/>
                </a:cubicBezTo>
                <a:cubicBezTo>
                  <a:pt x="-38428" y="1911076"/>
                  <a:pt x="143115" y="2086215"/>
                  <a:pt x="0" y="1943100"/>
                </a:cubicBezTo>
                <a:cubicBezTo>
                  <a:pt x="5443" y="1883229"/>
                  <a:pt x="-9094" y="1817964"/>
                  <a:pt x="16329" y="1763486"/>
                </a:cubicBezTo>
                <a:cubicBezTo>
                  <a:pt x="32927" y="1727919"/>
                  <a:pt x="86547" y="1725926"/>
                  <a:pt x="114300" y="1698172"/>
                </a:cubicBezTo>
                <a:cubicBezTo>
                  <a:pt x="168607" y="1643863"/>
                  <a:pt x="121753" y="1680981"/>
                  <a:pt x="195943" y="1649186"/>
                </a:cubicBezTo>
                <a:cubicBezTo>
                  <a:pt x="369142" y="1574959"/>
                  <a:pt x="140314" y="1659842"/>
                  <a:pt x="342900" y="1583872"/>
                </a:cubicBezTo>
                <a:cubicBezTo>
                  <a:pt x="359016" y="1577828"/>
                  <a:pt x="376066" y="1574323"/>
                  <a:pt x="391886" y="1567543"/>
                </a:cubicBezTo>
                <a:cubicBezTo>
                  <a:pt x="468084" y="1534886"/>
                  <a:pt x="462258" y="1520812"/>
                  <a:pt x="555171" y="1502229"/>
                </a:cubicBezTo>
                <a:cubicBezTo>
                  <a:pt x="893244" y="1434615"/>
                  <a:pt x="551003" y="1498159"/>
                  <a:pt x="865414" y="1453243"/>
                </a:cubicBezTo>
                <a:cubicBezTo>
                  <a:pt x="930964" y="1443879"/>
                  <a:pt x="995414" y="1426581"/>
                  <a:pt x="1061357" y="1420586"/>
                </a:cubicBezTo>
                <a:cubicBezTo>
                  <a:pt x="1121228" y="1415143"/>
                  <a:pt x="1181220" y="1410896"/>
                  <a:pt x="1240971" y="1404257"/>
                </a:cubicBezTo>
                <a:cubicBezTo>
                  <a:pt x="1279222" y="1400007"/>
                  <a:pt x="1316843" y="1390064"/>
                  <a:pt x="1355271" y="1387929"/>
                </a:cubicBezTo>
                <a:cubicBezTo>
                  <a:pt x="1512965" y="1379168"/>
                  <a:pt x="1670957" y="1377043"/>
                  <a:pt x="1828800" y="1371600"/>
                </a:cubicBezTo>
                <a:cubicBezTo>
                  <a:pt x="1888671" y="1366157"/>
                  <a:pt x="1948801" y="1363048"/>
                  <a:pt x="2008414" y="1355272"/>
                </a:cubicBezTo>
                <a:cubicBezTo>
                  <a:pt x="2555796" y="1283874"/>
                  <a:pt x="1892721" y="1353776"/>
                  <a:pt x="2367643" y="1306286"/>
                </a:cubicBezTo>
                <a:cubicBezTo>
                  <a:pt x="2613882" y="1257037"/>
                  <a:pt x="2307062" y="1319748"/>
                  <a:pt x="2514600" y="1273629"/>
                </a:cubicBezTo>
                <a:cubicBezTo>
                  <a:pt x="2672260" y="1238594"/>
                  <a:pt x="2516913" y="1276432"/>
                  <a:pt x="2694214" y="1240972"/>
                </a:cubicBezTo>
                <a:cubicBezTo>
                  <a:pt x="2779302" y="1223954"/>
                  <a:pt x="2735880" y="1229066"/>
                  <a:pt x="2808514" y="1208314"/>
                </a:cubicBezTo>
                <a:cubicBezTo>
                  <a:pt x="2830092" y="1202149"/>
                  <a:pt x="2852334" y="1198434"/>
                  <a:pt x="2873829" y="1191986"/>
                </a:cubicBezTo>
                <a:cubicBezTo>
                  <a:pt x="2906801" y="1182095"/>
                  <a:pt x="2939143" y="1170215"/>
                  <a:pt x="2971800" y="1159329"/>
                </a:cubicBezTo>
                <a:cubicBezTo>
                  <a:pt x="2988129" y="1153886"/>
                  <a:pt x="3006465" y="1152548"/>
                  <a:pt x="3020786" y="1143000"/>
                </a:cubicBezTo>
                <a:cubicBezTo>
                  <a:pt x="3037114" y="1132114"/>
                  <a:pt x="3051733" y="1118073"/>
                  <a:pt x="3069771" y="1110343"/>
                </a:cubicBezTo>
                <a:cubicBezTo>
                  <a:pt x="3090398" y="1101503"/>
                  <a:pt x="3113591" y="1100463"/>
                  <a:pt x="3135086" y="1094014"/>
                </a:cubicBezTo>
                <a:cubicBezTo>
                  <a:pt x="3168058" y="1084122"/>
                  <a:pt x="3199302" y="1068108"/>
                  <a:pt x="3233057" y="1061357"/>
                </a:cubicBezTo>
                <a:cubicBezTo>
                  <a:pt x="3260271" y="1055914"/>
                  <a:pt x="3287775" y="1051760"/>
                  <a:pt x="3314700" y="1045029"/>
                </a:cubicBezTo>
                <a:cubicBezTo>
                  <a:pt x="3331398" y="1040855"/>
                  <a:pt x="3347081" y="1033229"/>
                  <a:pt x="3363686" y="1028700"/>
                </a:cubicBezTo>
                <a:cubicBezTo>
                  <a:pt x="3406987" y="1016890"/>
                  <a:pt x="3450771" y="1006929"/>
                  <a:pt x="3494314" y="996043"/>
                </a:cubicBezTo>
                <a:cubicBezTo>
                  <a:pt x="3516086" y="990600"/>
                  <a:pt x="3537413" y="982888"/>
                  <a:pt x="3559629" y="979714"/>
                </a:cubicBezTo>
                <a:cubicBezTo>
                  <a:pt x="3655067" y="966080"/>
                  <a:pt x="3669602" y="966161"/>
                  <a:pt x="3755571" y="947057"/>
                </a:cubicBezTo>
                <a:cubicBezTo>
                  <a:pt x="3777478" y="942189"/>
                  <a:pt x="3798750" y="934418"/>
                  <a:pt x="3820886" y="930729"/>
                </a:cubicBezTo>
                <a:cubicBezTo>
                  <a:pt x="3864170" y="923515"/>
                  <a:pt x="3908073" y="920606"/>
                  <a:pt x="3951514" y="914400"/>
                </a:cubicBezTo>
                <a:cubicBezTo>
                  <a:pt x="4085911" y="895201"/>
                  <a:pt x="4007682" y="905548"/>
                  <a:pt x="4114800" y="881743"/>
                </a:cubicBezTo>
                <a:cubicBezTo>
                  <a:pt x="4233029" y="855469"/>
                  <a:pt x="4157891" y="878264"/>
                  <a:pt x="4245429" y="849086"/>
                </a:cubicBezTo>
                <a:cubicBezTo>
                  <a:pt x="4267200" y="832757"/>
                  <a:pt x="4287665" y="814524"/>
                  <a:pt x="4310743" y="800100"/>
                </a:cubicBezTo>
                <a:cubicBezTo>
                  <a:pt x="4331384" y="787199"/>
                  <a:pt x="4356250" y="781591"/>
                  <a:pt x="4376057" y="767443"/>
                </a:cubicBezTo>
                <a:cubicBezTo>
                  <a:pt x="4394848" y="754021"/>
                  <a:pt x="4407510" y="733485"/>
                  <a:pt x="4425043" y="718457"/>
                </a:cubicBezTo>
                <a:cubicBezTo>
                  <a:pt x="4445705" y="700746"/>
                  <a:pt x="4469695" y="687183"/>
                  <a:pt x="4490357" y="669472"/>
                </a:cubicBezTo>
                <a:cubicBezTo>
                  <a:pt x="4600367" y="575178"/>
                  <a:pt x="4480062" y="660007"/>
                  <a:pt x="4588329" y="587829"/>
                </a:cubicBezTo>
                <a:cubicBezTo>
                  <a:pt x="4636453" y="515642"/>
                  <a:pt x="4629101" y="550868"/>
                  <a:pt x="4604657" y="440872"/>
                </a:cubicBezTo>
                <a:cubicBezTo>
                  <a:pt x="4600923" y="424070"/>
                  <a:pt x="4600500" y="404057"/>
                  <a:pt x="4588329" y="391886"/>
                </a:cubicBezTo>
                <a:cubicBezTo>
                  <a:pt x="4576158" y="379715"/>
                  <a:pt x="4555672" y="381000"/>
                  <a:pt x="4539343" y="375557"/>
                </a:cubicBezTo>
                <a:cubicBezTo>
                  <a:pt x="4381412" y="257110"/>
                  <a:pt x="4549715" y="372579"/>
                  <a:pt x="4425043" y="310243"/>
                </a:cubicBezTo>
                <a:cubicBezTo>
                  <a:pt x="4407490" y="301467"/>
                  <a:pt x="4394095" y="285317"/>
                  <a:pt x="4376057" y="277586"/>
                </a:cubicBezTo>
                <a:cubicBezTo>
                  <a:pt x="4355430" y="268746"/>
                  <a:pt x="4331877" y="268805"/>
                  <a:pt x="4310743" y="261257"/>
                </a:cubicBezTo>
                <a:cubicBezTo>
                  <a:pt x="4255537" y="241540"/>
                  <a:pt x="4203070" y="214481"/>
                  <a:pt x="4147457" y="195943"/>
                </a:cubicBezTo>
                <a:lnTo>
                  <a:pt x="4049486" y="163286"/>
                </a:lnTo>
                <a:cubicBezTo>
                  <a:pt x="3926504" y="81299"/>
                  <a:pt x="4082804" y="177565"/>
                  <a:pt x="3935186" y="114300"/>
                </a:cubicBezTo>
                <a:cubicBezTo>
                  <a:pt x="3917148" y="106569"/>
                  <a:pt x="3904133" y="89613"/>
                  <a:pt x="3886200" y="81643"/>
                </a:cubicBezTo>
                <a:cubicBezTo>
                  <a:pt x="3854743" y="67662"/>
                  <a:pt x="3819018" y="64380"/>
                  <a:pt x="3788229" y="48986"/>
                </a:cubicBezTo>
                <a:cubicBezTo>
                  <a:pt x="3707519" y="8632"/>
                  <a:pt x="3746006" y="24027"/>
                  <a:pt x="3673929" y="0"/>
                </a:cubicBezTo>
                <a:cubicBezTo>
                  <a:pt x="3543300" y="5443"/>
                  <a:pt x="3412091" y="2876"/>
                  <a:pt x="3282043" y="16329"/>
                </a:cubicBezTo>
                <a:cubicBezTo>
                  <a:pt x="3260679" y="18539"/>
                  <a:pt x="3157789" y="68670"/>
                  <a:pt x="3135086" y="81643"/>
                </a:cubicBezTo>
                <a:cubicBezTo>
                  <a:pt x="3118047" y="91379"/>
                  <a:pt x="3104033" y="106330"/>
                  <a:pt x="3086100" y="114300"/>
                </a:cubicBezTo>
                <a:cubicBezTo>
                  <a:pt x="3054643" y="128281"/>
                  <a:pt x="3020786" y="136071"/>
                  <a:pt x="2988129" y="146957"/>
                </a:cubicBezTo>
                <a:cubicBezTo>
                  <a:pt x="2971800" y="152400"/>
                  <a:pt x="2953464" y="153739"/>
                  <a:pt x="2939143" y="163286"/>
                </a:cubicBezTo>
                <a:lnTo>
                  <a:pt x="2841171" y="228600"/>
                </a:lnTo>
                <a:cubicBezTo>
                  <a:pt x="2835728" y="244929"/>
                  <a:pt x="2824843" y="260374"/>
                  <a:pt x="2824843" y="277586"/>
                </a:cubicBezTo>
                <a:cubicBezTo>
                  <a:pt x="2824843" y="355193"/>
                  <a:pt x="2825108" y="446932"/>
                  <a:pt x="2857500" y="522514"/>
                </a:cubicBezTo>
                <a:cubicBezTo>
                  <a:pt x="2867089" y="544887"/>
                  <a:pt x="2880568" y="565456"/>
                  <a:pt x="2890157" y="587829"/>
                </a:cubicBezTo>
                <a:cubicBezTo>
                  <a:pt x="2910077" y="634309"/>
                  <a:pt x="2899921" y="646577"/>
                  <a:pt x="2939143" y="685800"/>
                </a:cubicBezTo>
                <a:cubicBezTo>
                  <a:pt x="2997971" y="744629"/>
                  <a:pt x="2997812" y="721084"/>
                  <a:pt x="3053443" y="767443"/>
                </a:cubicBezTo>
                <a:cubicBezTo>
                  <a:pt x="3136827" y="836930"/>
                  <a:pt x="3062018" y="806327"/>
                  <a:pt x="3167743" y="832757"/>
                </a:cubicBezTo>
                <a:cubicBezTo>
                  <a:pt x="3184072" y="843643"/>
                  <a:pt x="3199176" y="856638"/>
                  <a:pt x="3216729" y="865414"/>
                </a:cubicBezTo>
                <a:cubicBezTo>
                  <a:pt x="3290369" y="902234"/>
                  <a:pt x="3244509" y="855908"/>
                  <a:pt x="3314700" y="914400"/>
                </a:cubicBezTo>
                <a:cubicBezTo>
                  <a:pt x="3332440" y="929183"/>
                  <a:pt x="3345946" y="948603"/>
                  <a:pt x="3363686" y="963386"/>
                </a:cubicBezTo>
                <a:cubicBezTo>
                  <a:pt x="3378762" y="975949"/>
                  <a:pt x="3397347" y="983784"/>
                  <a:pt x="3412671" y="996043"/>
                </a:cubicBezTo>
                <a:cubicBezTo>
                  <a:pt x="3455169" y="1030041"/>
                  <a:pt x="3443216" y="1046908"/>
                  <a:pt x="3510643" y="1061357"/>
                </a:cubicBezTo>
                <a:cubicBezTo>
                  <a:pt x="3558510" y="1071614"/>
                  <a:pt x="3886724" y="1092885"/>
                  <a:pt x="3902529" y="1094014"/>
                </a:cubicBezTo>
                <a:cubicBezTo>
                  <a:pt x="4222070" y="1147273"/>
                  <a:pt x="4032319" y="1129548"/>
                  <a:pt x="4474029" y="1110343"/>
                </a:cubicBezTo>
                <a:cubicBezTo>
                  <a:pt x="4514003" y="1097018"/>
                  <a:pt x="4553021" y="1086577"/>
                  <a:pt x="4588329" y="1061357"/>
                </a:cubicBezTo>
                <a:cubicBezTo>
                  <a:pt x="4607120" y="1047935"/>
                  <a:pt x="4619574" y="1027155"/>
                  <a:pt x="4637314" y="1012372"/>
                </a:cubicBezTo>
                <a:cubicBezTo>
                  <a:pt x="4652390" y="999809"/>
                  <a:pt x="4671224" y="992277"/>
                  <a:pt x="4686300" y="979714"/>
                </a:cubicBezTo>
                <a:cubicBezTo>
                  <a:pt x="4730243" y="943095"/>
                  <a:pt x="4732151" y="921237"/>
                  <a:pt x="4784271" y="898072"/>
                </a:cubicBezTo>
                <a:cubicBezTo>
                  <a:pt x="4815728" y="884091"/>
                  <a:pt x="4849586" y="876300"/>
                  <a:pt x="4882243" y="865414"/>
                </a:cubicBezTo>
                <a:lnTo>
                  <a:pt x="4931229" y="849086"/>
                </a:lnTo>
                <a:cubicBezTo>
                  <a:pt x="4947557" y="843643"/>
                  <a:pt x="4963237" y="835586"/>
                  <a:pt x="4980214" y="832757"/>
                </a:cubicBezTo>
                <a:lnTo>
                  <a:pt x="5078186" y="816429"/>
                </a:lnTo>
                <a:cubicBezTo>
                  <a:pt x="5165721" y="787250"/>
                  <a:pt x="5090588" y="810044"/>
                  <a:pt x="5208814" y="783772"/>
                </a:cubicBezTo>
                <a:cubicBezTo>
                  <a:pt x="5230721" y="778904"/>
                  <a:pt x="5252222" y="772311"/>
                  <a:pt x="5274129" y="767443"/>
                </a:cubicBezTo>
                <a:cubicBezTo>
                  <a:pt x="5301221" y="761422"/>
                  <a:pt x="5329188" y="759089"/>
                  <a:pt x="5355771" y="751114"/>
                </a:cubicBezTo>
                <a:cubicBezTo>
                  <a:pt x="5430709" y="728632"/>
                  <a:pt x="5422929" y="717997"/>
                  <a:pt x="5486400" y="702129"/>
                </a:cubicBezTo>
                <a:cubicBezTo>
                  <a:pt x="5569590" y="681332"/>
                  <a:pt x="5623542" y="679634"/>
                  <a:pt x="5715000" y="669472"/>
                </a:cubicBezTo>
                <a:cubicBezTo>
                  <a:pt x="5797147" y="677686"/>
                  <a:pt x="5893379" y="683712"/>
                  <a:pt x="5976257" y="702129"/>
                </a:cubicBezTo>
                <a:cubicBezTo>
                  <a:pt x="5993059" y="705863"/>
                  <a:pt x="6008914" y="713014"/>
                  <a:pt x="6025243" y="718457"/>
                </a:cubicBezTo>
                <a:cubicBezTo>
                  <a:pt x="6041572" y="734786"/>
                  <a:pt x="6071531" y="744509"/>
                  <a:pt x="6074229" y="767443"/>
                </a:cubicBezTo>
                <a:cubicBezTo>
                  <a:pt x="6089368" y="896124"/>
                  <a:pt x="6082672" y="1003928"/>
                  <a:pt x="5992586" y="1094014"/>
                </a:cubicBezTo>
                <a:lnTo>
                  <a:pt x="5927271" y="1159329"/>
                </a:lnTo>
                <a:cubicBezTo>
                  <a:pt x="5910943" y="1175657"/>
                  <a:pt x="5897499" y="1195505"/>
                  <a:pt x="5878286" y="1208314"/>
                </a:cubicBezTo>
                <a:cubicBezTo>
                  <a:pt x="5845629" y="1230086"/>
                  <a:pt x="5813970" y="1253436"/>
                  <a:pt x="5780314" y="1273629"/>
                </a:cubicBezTo>
                <a:cubicBezTo>
                  <a:pt x="5753100" y="1289957"/>
                  <a:pt x="5727842" y="1310112"/>
                  <a:pt x="5698671" y="1322614"/>
                </a:cubicBezTo>
                <a:cubicBezTo>
                  <a:pt x="5651210" y="1342954"/>
                  <a:pt x="5600700" y="1355271"/>
                  <a:pt x="5551714" y="1371600"/>
                </a:cubicBezTo>
                <a:cubicBezTo>
                  <a:pt x="5535386" y="1377043"/>
                  <a:pt x="5519427" y="1383755"/>
                  <a:pt x="5502729" y="1387929"/>
                </a:cubicBezTo>
                <a:cubicBezTo>
                  <a:pt x="5420716" y="1408431"/>
                  <a:pt x="5458704" y="1397160"/>
                  <a:pt x="5388429" y="1420586"/>
                </a:cubicBezTo>
                <a:cubicBezTo>
                  <a:pt x="5219700" y="1415143"/>
                  <a:pt x="5050784" y="1413888"/>
                  <a:pt x="4882243" y="1404257"/>
                </a:cubicBezTo>
                <a:cubicBezTo>
                  <a:pt x="4859838" y="1402977"/>
                  <a:pt x="4837942" y="1395809"/>
                  <a:pt x="4816929" y="1387929"/>
                </a:cubicBezTo>
                <a:cubicBezTo>
                  <a:pt x="4794137" y="1379382"/>
                  <a:pt x="4773987" y="1364861"/>
                  <a:pt x="4751614" y="1355272"/>
                </a:cubicBezTo>
                <a:cubicBezTo>
                  <a:pt x="4722238" y="1342682"/>
                  <a:pt x="4666000" y="1328989"/>
                  <a:pt x="4637314" y="1322614"/>
                </a:cubicBezTo>
                <a:cubicBezTo>
                  <a:pt x="4610222" y="1316594"/>
                  <a:pt x="4582446" y="1313588"/>
                  <a:pt x="4555671" y="1306286"/>
                </a:cubicBezTo>
                <a:cubicBezTo>
                  <a:pt x="4522460" y="1297229"/>
                  <a:pt x="4457700" y="1273629"/>
                  <a:pt x="4457700" y="1273629"/>
                </a:cubicBezTo>
                <a:cubicBezTo>
                  <a:pt x="4435929" y="1279072"/>
                  <a:pt x="4371550" y="1281623"/>
                  <a:pt x="4392386" y="1289957"/>
                </a:cubicBezTo>
                <a:cubicBezTo>
                  <a:pt x="4438148" y="1308262"/>
                  <a:pt x="4490806" y="1297721"/>
                  <a:pt x="4539343" y="1306286"/>
                </a:cubicBezTo>
                <a:cubicBezTo>
                  <a:pt x="4583543" y="1314086"/>
                  <a:pt x="4626428" y="1328057"/>
                  <a:pt x="4669971" y="1338943"/>
                </a:cubicBezTo>
                <a:lnTo>
                  <a:pt x="4735286" y="1355272"/>
                </a:lnTo>
                <a:cubicBezTo>
                  <a:pt x="4751614" y="1366158"/>
                  <a:pt x="4766233" y="1380199"/>
                  <a:pt x="4784271" y="1387929"/>
                </a:cubicBezTo>
                <a:cubicBezTo>
                  <a:pt x="4804898" y="1396769"/>
                  <a:pt x="4828008" y="1398092"/>
                  <a:pt x="4849586" y="1404257"/>
                </a:cubicBezTo>
                <a:cubicBezTo>
                  <a:pt x="4866135" y="1408985"/>
                  <a:pt x="4881532" y="1418152"/>
                  <a:pt x="4898571" y="1420586"/>
                </a:cubicBezTo>
                <a:cubicBezTo>
                  <a:pt x="4996155" y="1434527"/>
                  <a:pt x="5095253" y="1437037"/>
                  <a:pt x="5192486" y="1453243"/>
                </a:cubicBezTo>
                <a:cubicBezTo>
                  <a:pt x="5371168" y="1483024"/>
                  <a:pt x="5257423" y="1467370"/>
                  <a:pt x="5535386" y="1485900"/>
                </a:cubicBezTo>
                <a:cubicBezTo>
                  <a:pt x="5699508" y="1518725"/>
                  <a:pt x="5660461" y="1517917"/>
                  <a:pt x="5927271" y="1485900"/>
                </a:cubicBezTo>
                <a:cubicBezTo>
                  <a:pt x="6009715" y="1476007"/>
                  <a:pt x="6056759" y="1432233"/>
                  <a:pt x="6123214" y="1387929"/>
                </a:cubicBezTo>
                <a:cubicBezTo>
                  <a:pt x="6139543" y="1377043"/>
                  <a:pt x="6158324" y="1369149"/>
                  <a:pt x="6172200" y="1355272"/>
                </a:cubicBezTo>
                <a:cubicBezTo>
                  <a:pt x="6183086" y="1344386"/>
                  <a:pt x="6192048" y="1331154"/>
                  <a:pt x="6204857" y="1322614"/>
                </a:cubicBezTo>
                <a:cubicBezTo>
                  <a:pt x="6225110" y="1309112"/>
                  <a:pt x="6249918" y="1303459"/>
                  <a:pt x="6270171" y="1289957"/>
                </a:cubicBezTo>
                <a:cubicBezTo>
                  <a:pt x="6359825" y="1230188"/>
                  <a:pt x="6238109" y="1278873"/>
                  <a:pt x="6351814" y="1240972"/>
                </a:cubicBezTo>
                <a:cubicBezTo>
                  <a:pt x="6471151" y="1161413"/>
                  <a:pt x="6321110" y="1258516"/>
                  <a:pt x="6466114" y="1175657"/>
                </a:cubicBezTo>
                <a:cubicBezTo>
                  <a:pt x="6554742" y="1125013"/>
                  <a:pt x="6474275" y="1156608"/>
                  <a:pt x="6564086" y="1126672"/>
                </a:cubicBezTo>
                <a:cubicBezTo>
                  <a:pt x="6574972" y="1115786"/>
                  <a:pt x="6583542" y="1101935"/>
                  <a:pt x="6596743" y="1094014"/>
                </a:cubicBezTo>
                <a:cubicBezTo>
                  <a:pt x="6618667" y="1080859"/>
                  <a:pt x="6692074" y="1068471"/>
                  <a:pt x="6711043" y="1061357"/>
                </a:cubicBezTo>
                <a:cubicBezTo>
                  <a:pt x="6733834" y="1052810"/>
                  <a:pt x="6753984" y="1038288"/>
                  <a:pt x="6776357" y="1028700"/>
                </a:cubicBezTo>
                <a:cubicBezTo>
                  <a:pt x="6815501" y="1011924"/>
                  <a:pt x="6849236" y="1007878"/>
                  <a:pt x="6890657" y="996043"/>
                </a:cubicBezTo>
                <a:cubicBezTo>
                  <a:pt x="6907207" y="991314"/>
                  <a:pt x="6923314" y="985157"/>
                  <a:pt x="6939643" y="979714"/>
                </a:cubicBezTo>
                <a:cubicBezTo>
                  <a:pt x="7097486" y="985157"/>
                  <a:pt x="7255969" y="980830"/>
                  <a:pt x="7413171" y="996043"/>
                </a:cubicBezTo>
                <a:cubicBezTo>
                  <a:pt x="7429300" y="997604"/>
                  <a:pt x="7476050" y="1073219"/>
                  <a:pt x="7478486" y="1077686"/>
                </a:cubicBezTo>
                <a:cubicBezTo>
                  <a:pt x="7501798" y="1120424"/>
                  <a:pt x="7528405" y="1162130"/>
                  <a:pt x="7543800" y="1208314"/>
                </a:cubicBezTo>
                <a:lnTo>
                  <a:pt x="7576457" y="1306286"/>
                </a:lnTo>
                <a:lnTo>
                  <a:pt x="7592786" y="1355272"/>
                </a:lnTo>
                <a:cubicBezTo>
                  <a:pt x="7587343" y="1415143"/>
                  <a:pt x="7592973" y="1477081"/>
                  <a:pt x="7576457" y="1534886"/>
                </a:cubicBezTo>
                <a:cubicBezTo>
                  <a:pt x="7570113" y="1557090"/>
                  <a:pt x="7547657" y="1572657"/>
                  <a:pt x="7527471" y="1583872"/>
                </a:cubicBezTo>
                <a:cubicBezTo>
                  <a:pt x="7497379" y="1600590"/>
                  <a:pt x="7462896" y="1608180"/>
                  <a:pt x="7429500" y="1616529"/>
                </a:cubicBezTo>
                <a:cubicBezTo>
                  <a:pt x="7407729" y="1621972"/>
                  <a:pt x="7385764" y="1626692"/>
                  <a:pt x="7364186" y="1632857"/>
                </a:cubicBezTo>
                <a:cubicBezTo>
                  <a:pt x="7347636" y="1637585"/>
                  <a:pt x="7331805" y="1644657"/>
                  <a:pt x="7315200" y="1649186"/>
                </a:cubicBezTo>
                <a:cubicBezTo>
                  <a:pt x="7271898" y="1660996"/>
                  <a:pt x="7227151" y="1667650"/>
                  <a:pt x="7184571" y="1681843"/>
                </a:cubicBezTo>
                <a:lnTo>
                  <a:pt x="7037614" y="1730829"/>
                </a:lnTo>
                <a:lnTo>
                  <a:pt x="6988629" y="1747157"/>
                </a:lnTo>
                <a:cubicBezTo>
                  <a:pt x="6732617" y="1721557"/>
                  <a:pt x="6915483" y="1743440"/>
                  <a:pt x="6727371" y="1714500"/>
                </a:cubicBezTo>
                <a:cubicBezTo>
                  <a:pt x="6659383" y="1704040"/>
                  <a:pt x="6583001" y="1695424"/>
                  <a:pt x="6515100" y="1681843"/>
                </a:cubicBezTo>
                <a:cubicBezTo>
                  <a:pt x="6493094" y="1677442"/>
                  <a:pt x="6471865" y="1669528"/>
                  <a:pt x="6449786" y="1665514"/>
                </a:cubicBezTo>
                <a:cubicBezTo>
                  <a:pt x="6411920" y="1658629"/>
                  <a:pt x="6373225" y="1656734"/>
                  <a:pt x="6335486" y="1649186"/>
                </a:cubicBezTo>
                <a:cubicBezTo>
                  <a:pt x="6291474" y="1640384"/>
                  <a:pt x="6204857" y="1616529"/>
                  <a:pt x="6204857" y="1616529"/>
                </a:cubicBezTo>
                <a:cubicBezTo>
                  <a:pt x="6188528" y="1605643"/>
                  <a:pt x="6173424" y="1592648"/>
                  <a:pt x="6155871" y="1583872"/>
                </a:cubicBezTo>
                <a:cubicBezTo>
                  <a:pt x="6082231" y="1547052"/>
                  <a:pt x="6128091" y="1593378"/>
                  <a:pt x="6057900" y="1534886"/>
                </a:cubicBezTo>
                <a:cubicBezTo>
                  <a:pt x="5977123" y="1467572"/>
                  <a:pt x="6000893" y="1479813"/>
                  <a:pt x="6090557" y="1502229"/>
                </a:cubicBezTo>
                <a:cubicBezTo>
                  <a:pt x="6107255" y="1506403"/>
                  <a:pt x="6123214" y="1513114"/>
                  <a:pt x="6139543" y="1518557"/>
                </a:cubicBezTo>
                <a:cubicBezTo>
                  <a:pt x="6183086" y="1551214"/>
                  <a:pt x="6224884" y="1586338"/>
                  <a:pt x="6270171" y="1616529"/>
                </a:cubicBezTo>
                <a:cubicBezTo>
                  <a:pt x="6312595" y="1644812"/>
                  <a:pt x="6343958" y="1664411"/>
                  <a:pt x="6384471" y="1698172"/>
                </a:cubicBezTo>
                <a:cubicBezTo>
                  <a:pt x="6396298" y="1708028"/>
                  <a:pt x="6405108" y="1721212"/>
                  <a:pt x="6417129" y="1730829"/>
                </a:cubicBezTo>
                <a:cubicBezTo>
                  <a:pt x="6432453" y="1743088"/>
                  <a:pt x="6452238" y="1749610"/>
                  <a:pt x="6466114" y="1763486"/>
                </a:cubicBezTo>
                <a:cubicBezTo>
                  <a:pt x="6611182" y="1908554"/>
                  <a:pt x="6387849" y="1743966"/>
                  <a:pt x="6613071" y="1894114"/>
                </a:cubicBezTo>
                <a:lnTo>
                  <a:pt x="6613071" y="1894114"/>
                </a:lnTo>
                <a:cubicBezTo>
                  <a:pt x="6634843" y="1910443"/>
                  <a:pt x="6656241" y="1927282"/>
                  <a:pt x="6678386" y="1943100"/>
                </a:cubicBezTo>
                <a:cubicBezTo>
                  <a:pt x="6694355" y="1954506"/>
                  <a:pt x="6712471" y="1962986"/>
                  <a:pt x="6727371" y="1975757"/>
                </a:cubicBezTo>
                <a:cubicBezTo>
                  <a:pt x="6750748" y="1995795"/>
                  <a:pt x="6792686" y="2041072"/>
                  <a:pt x="6792686" y="2041072"/>
                </a:cubicBezTo>
                <a:cubicBezTo>
                  <a:pt x="6798129" y="2057400"/>
                  <a:pt x="6809014" y="2072845"/>
                  <a:pt x="6809014" y="2090057"/>
                </a:cubicBezTo>
                <a:cubicBezTo>
                  <a:pt x="6809014" y="2123165"/>
                  <a:pt x="6799179" y="2155564"/>
                  <a:pt x="6792686" y="2188029"/>
                </a:cubicBezTo>
                <a:cubicBezTo>
                  <a:pt x="6788285" y="2210035"/>
                  <a:pt x="6782522" y="2231765"/>
                  <a:pt x="6776357" y="2253343"/>
                </a:cubicBezTo>
                <a:cubicBezTo>
                  <a:pt x="6766927" y="2286347"/>
                  <a:pt x="6754636" y="2327457"/>
                  <a:pt x="6727371" y="2351314"/>
                </a:cubicBezTo>
                <a:cubicBezTo>
                  <a:pt x="6697833" y="2377160"/>
                  <a:pt x="6662057" y="2394857"/>
                  <a:pt x="6629400" y="2416629"/>
                </a:cubicBezTo>
                <a:cubicBezTo>
                  <a:pt x="6613071" y="2427515"/>
                  <a:pt x="6599453" y="2444526"/>
                  <a:pt x="6580414" y="2449286"/>
                </a:cubicBezTo>
                <a:lnTo>
                  <a:pt x="6449786" y="2481943"/>
                </a:lnTo>
                <a:lnTo>
                  <a:pt x="6384471" y="2498272"/>
                </a:lnTo>
                <a:cubicBezTo>
                  <a:pt x="6248400" y="2492829"/>
                  <a:pt x="6112136" y="2491002"/>
                  <a:pt x="5976257" y="2481943"/>
                </a:cubicBezTo>
                <a:cubicBezTo>
                  <a:pt x="5956286" y="2480612"/>
                  <a:pt x="5853877" y="2456659"/>
                  <a:pt x="5829300" y="2449286"/>
                </a:cubicBezTo>
                <a:cubicBezTo>
                  <a:pt x="5796328" y="2439395"/>
                  <a:pt x="5731329" y="2416629"/>
                  <a:pt x="5731329" y="2416629"/>
                </a:cubicBezTo>
                <a:cubicBezTo>
                  <a:pt x="5619036" y="2341767"/>
                  <a:pt x="5670592" y="2363725"/>
                  <a:pt x="5584371" y="2334986"/>
                </a:cubicBezTo>
                <a:cubicBezTo>
                  <a:pt x="5550591" y="2312466"/>
                  <a:pt x="5483950" y="2277291"/>
                  <a:pt x="5453743" y="2237014"/>
                </a:cubicBezTo>
                <a:cubicBezTo>
                  <a:pt x="5430194" y="2205615"/>
                  <a:pt x="5410200" y="2171700"/>
                  <a:pt x="5388429" y="2139043"/>
                </a:cubicBezTo>
                <a:lnTo>
                  <a:pt x="5355771" y="2090057"/>
                </a:lnTo>
                <a:lnTo>
                  <a:pt x="5323114" y="2041072"/>
                </a:lnTo>
                <a:cubicBezTo>
                  <a:pt x="5283965" y="1923620"/>
                  <a:pt x="5331463" y="2070293"/>
                  <a:pt x="5290457" y="1926772"/>
                </a:cubicBezTo>
                <a:cubicBezTo>
                  <a:pt x="5285729" y="1910222"/>
                  <a:pt x="5279572" y="1894115"/>
                  <a:pt x="5274129" y="1877786"/>
                </a:cubicBezTo>
                <a:cubicBezTo>
                  <a:pt x="5245820" y="1679632"/>
                  <a:pt x="5272269" y="1836765"/>
                  <a:pt x="5241471" y="1698172"/>
                </a:cubicBezTo>
                <a:cubicBezTo>
                  <a:pt x="5240532" y="1693946"/>
                  <a:pt x="5222282" y="1584378"/>
                  <a:pt x="5208814" y="1567543"/>
                </a:cubicBezTo>
                <a:cubicBezTo>
                  <a:pt x="5185794" y="1538767"/>
                  <a:pt x="5143113" y="1529314"/>
                  <a:pt x="5110843" y="1518557"/>
                </a:cubicBezTo>
                <a:cubicBezTo>
                  <a:pt x="5116286" y="1556657"/>
                  <a:pt x="5119623" y="1595118"/>
                  <a:pt x="5127171" y="1632857"/>
                </a:cubicBezTo>
                <a:cubicBezTo>
                  <a:pt x="5130547" y="1649735"/>
                  <a:pt x="5139630" y="1665072"/>
                  <a:pt x="5143500" y="1681843"/>
                </a:cubicBezTo>
                <a:cubicBezTo>
                  <a:pt x="5155981" y="1735928"/>
                  <a:pt x="5165271" y="1790700"/>
                  <a:pt x="5176157" y="1845129"/>
                </a:cubicBezTo>
                <a:lnTo>
                  <a:pt x="5192486" y="1926772"/>
                </a:lnTo>
                <a:cubicBezTo>
                  <a:pt x="5187043" y="2035629"/>
                  <a:pt x="5213075" y="2150793"/>
                  <a:pt x="5176157" y="2253343"/>
                </a:cubicBezTo>
                <a:cubicBezTo>
                  <a:pt x="5158828" y="2301478"/>
                  <a:pt x="5051371" y="2333039"/>
                  <a:pt x="4996543" y="2351314"/>
                </a:cubicBezTo>
                <a:cubicBezTo>
                  <a:pt x="4918826" y="2403127"/>
                  <a:pt x="4978099" y="2371544"/>
                  <a:pt x="4882243" y="2400300"/>
                </a:cubicBezTo>
                <a:cubicBezTo>
                  <a:pt x="4849271" y="2410191"/>
                  <a:pt x="4817667" y="2424608"/>
                  <a:pt x="4784271" y="2432957"/>
                </a:cubicBezTo>
                <a:cubicBezTo>
                  <a:pt x="4686838" y="2457316"/>
                  <a:pt x="4741093" y="2445597"/>
                  <a:pt x="4620986" y="2465614"/>
                </a:cubicBezTo>
                <a:cubicBezTo>
                  <a:pt x="4604657" y="2471057"/>
                  <a:pt x="4589212" y="2481943"/>
                  <a:pt x="4572000" y="2481943"/>
                </a:cubicBezTo>
                <a:cubicBezTo>
                  <a:pt x="4423296" y="2481943"/>
                  <a:pt x="4360685" y="2482216"/>
                  <a:pt x="4245429" y="2449286"/>
                </a:cubicBezTo>
                <a:cubicBezTo>
                  <a:pt x="4228879" y="2444558"/>
                  <a:pt x="4211489" y="2441316"/>
                  <a:pt x="4196443" y="2432957"/>
                </a:cubicBezTo>
                <a:cubicBezTo>
                  <a:pt x="4162133" y="2413896"/>
                  <a:pt x="4098471" y="2367643"/>
                  <a:pt x="4098471" y="2367643"/>
                </a:cubicBezTo>
                <a:cubicBezTo>
                  <a:pt x="4076700" y="2334986"/>
                  <a:pt x="4045568" y="2306907"/>
                  <a:pt x="4033157" y="2269672"/>
                </a:cubicBezTo>
                <a:cubicBezTo>
                  <a:pt x="4010623" y="2202068"/>
                  <a:pt x="4026377" y="2235007"/>
                  <a:pt x="3984171" y="2171700"/>
                </a:cubicBezTo>
                <a:cubicBezTo>
                  <a:pt x="3989614" y="2079171"/>
                  <a:pt x="3988512" y="1986024"/>
                  <a:pt x="4000500" y="1894114"/>
                </a:cubicBezTo>
                <a:cubicBezTo>
                  <a:pt x="4000501" y="1894109"/>
                  <a:pt x="4041321" y="1771652"/>
                  <a:pt x="4049486" y="1747157"/>
                </a:cubicBezTo>
                <a:cubicBezTo>
                  <a:pt x="4099026" y="1598537"/>
                  <a:pt x="4023036" y="1833254"/>
                  <a:pt x="4082143" y="1616529"/>
                </a:cubicBezTo>
                <a:cubicBezTo>
                  <a:pt x="4091201" y="1583318"/>
                  <a:pt x="4133895" y="1489915"/>
                  <a:pt x="4114800" y="1518557"/>
                </a:cubicBezTo>
                <a:cubicBezTo>
                  <a:pt x="4055137" y="1608052"/>
                  <a:pt x="4090923" y="1549985"/>
                  <a:pt x="4016829" y="1698172"/>
                </a:cubicBezTo>
                <a:cubicBezTo>
                  <a:pt x="4016823" y="1698185"/>
                  <a:pt x="3951519" y="1828787"/>
                  <a:pt x="3951514" y="1828800"/>
                </a:cubicBezTo>
                <a:cubicBezTo>
                  <a:pt x="3940628" y="1856014"/>
                  <a:pt x="3929149" y="1882998"/>
                  <a:pt x="3918857" y="1910443"/>
                </a:cubicBezTo>
                <a:cubicBezTo>
                  <a:pt x="3912814" y="1926559"/>
                  <a:pt x="3910226" y="1944034"/>
                  <a:pt x="3902529" y="1959429"/>
                </a:cubicBezTo>
                <a:cubicBezTo>
                  <a:pt x="3893753" y="1976982"/>
                  <a:pt x="3880757" y="1992086"/>
                  <a:pt x="3869871" y="2008414"/>
                </a:cubicBezTo>
                <a:cubicBezTo>
                  <a:pt x="3864428" y="2024743"/>
                  <a:pt x="3864295" y="2043960"/>
                  <a:pt x="3853543" y="2057400"/>
                </a:cubicBezTo>
                <a:cubicBezTo>
                  <a:pt x="3825353" y="2092638"/>
                  <a:pt x="3778462" y="2096581"/>
                  <a:pt x="3739243" y="2106386"/>
                </a:cubicBezTo>
                <a:cubicBezTo>
                  <a:pt x="3608614" y="2100943"/>
                  <a:pt x="3477355" y="2103985"/>
                  <a:pt x="3347357" y="2090057"/>
                </a:cubicBezTo>
                <a:cubicBezTo>
                  <a:pt x="3323154" y="2087464"/>
                  <a:pt x="3303177" y="2069477"/>
                  <a:pt x="3282043" y="2057400"/>
                </a:cubicBezTo>
                <a:cubicBezTo>
                  <a:pt x="3241174" y="2034046"/>
                  <a:pt x="3214774" y="2012600"/>
                  <a:pt x="3184071" y="1975757"/>
                </a:cubicBezTo>
                <a:cubicBezTo>
                  <a:pt x="3171508" y="1960681"/>
                  <a:pt x="3162300" y="1943100"/>
                  <a:pt x="3151414" y="1926772"/>
                </a:cubicBezTo>
                <a:cubicBezTo>
                  <a:pt x="3145971" y="1899558"/>
                  <a:pt x="3139306" y="1872560"/>
                  <a:pt x="3135086" y="1845129"/>
                </a:cubicBezTo>
                <a:cubicBezTo>
                  <a:pt x="3128413" y="1801757"/>
                  <a:pt x="3124963" y="1757941"/>
                  <a:pt x="3118757" y="1714500"/>
                </a:cubicBezTo>
                <a:cubicBezTo>
                  <a:pt x="3114075" y="1681725"/>
                  <a:pt x="3107872" y="1649186"/>
                  <a:pt x="3102429" y="1616529"/>
                </a:cubicBezTo>
                <a:cubicBezTo>
                  <a:pt x="3096986" y="1540329"/>
                  <a:pt x="3095026" y="1463800"/>
                  <a:pt x="3086100" y="1387929"/>
                </a:cubicBezTo>
                <a:cubicBezTo>
                  <a:pt x="3084089" y="1370835"/>
                  <a:pt x="3069771" y="1321731"/>
                  <a:pt x="3069771" y="1338943"/>
                </a:cubicBezTo>
                <a:cubicBezTo>
                  <a:pt x="3069771" y="1377430"/>
                  <a:pt x="3080248" y="1415204"/>
                  <a:pt x="3086100" y="1453243"/>
                </a:cubicBezTo>
                <a:cubicBezTo>
                  <a:pt x="3102393" y="1559145"/>
                  <a:pt x="3088372" y="1523099"/>
                  <a:pt x="3118757" y="1583872"/>
                </a:cubicBezTo>
              </a:path>
            </a:pathLst>
          </a:custGeom>
          <a:noFill/>
          <a:ln w="57150"/>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Baskerville" charset="0"/>
            </a:endParaRPr>
          </a:p>
        </p:txBody>
      </p:sp>
      <p:sp>
        <p:nvSpPr>
          <p:cNvPr id="23" name="Line 21"/>
          <p:cNvSpPr>
            <a:spLocks noChangeShapeType="1"/>
          </p:cNvSpPr>
          <p:nvPr/>
        </p:nvSpPr>
        <p:spPr bwMode="auto">
          <a:xfrm flipH="1" flipV="1">
            <a:off x="3755574" y="3567106"/>
            <a:ext cx="957943" cy="8164"/>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24" name="Line 21"/>
          <p:cNvSpPr>
            <a:spLocks noChangeShapeType="1"/>
          </p:cNvSpPr>
          <p:nvPr/>
        </p:nvSpPr>
        <p:spPr bwMode="auto">
          <a:xfrm flipH="1" flipV="1">
            <a:off x="4027717" y="3391574"/>
            <a:ext cx="957943" cy="8164"/>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25" name="Line 20"/>
          <p:cNvSpPr>
            <a:spLocks noChangeShapeType="1"/>
          </p:cNvSpPr>
          <p:nvPr/>
        </p:nvSpPr>
        <p:spPr bwMode="auto">
          <a:xfrm flipH="1">
            <a:off x="6057900" y="2923487"/>
            <a:ext cx="381000" cy="22860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26" name="Line 20"/>
          <p:cNvSpPr>
            <a:spLocks noChangeShapeType="1"/>
          </p:cNvSpPr>
          <p:nvPr/>
        </p:nvSpPr>
        <p:spPr bwMode="auto">
          <a:xfrm flipH="1">
            <a:off x="6210300" y="3075887"/>
            <a:ext cx="381000" cy="22860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29" name="Line 21"/>
          <p:cNvSpPr>
            <a:spLocks noChangeShapeType="1"/>
          </p:cNvSpPr>
          <p:nvPr/>
        </p:nvSpPr>
        <p:spPr bwMode="auto">
          <a:xfrm flipH="1">
            <a:off x="3488873" y="4557105"/>
            <a:ext cx="1491343" cy="61201"/>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30" name="Line 22"/>
          <p:cNvSpPr>
            <a:spLocks noChangeShapeType="1"/>
          </p:cNvSpPr>
          <p:nvPr/>
        </p:nvSpPr>
        <p:spPr bwMode="auto">
          <a:xfrm flipH="1">
            <a:off x="6157157" y="4157012"/>
            <a:ext cx="3810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31" name="Line 22"/>
          <p:cNvSpPr>
            <a:spLocks noChangeShapeType="1"/>
          </p:cNvSpPr>
          <p:nvPr/>
        </p:nvSpPr>
        <p:spPr bwMode="auto">
          <a:xfrm flipH="1">
            <a:off x="6210300" y="4431877"/>
            <a:ext cx="3810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32" name="Line 23"/>
          <p:cNvSpPr>
            <a:spLocks noChangeShapeType="1"/>
          </p:cNvSpPr>
          <p:nvPr/>
        </p:nvSpPr>
        <p:spPr bwMode="auto">
          <a:xfrm flipH="1">
            <a:off x="7962900" y="3727669"/>
            <a:ext cx="3810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33" name="Line 23"/>
          <p:cNvSpPr>
            <a:spLocks noChangeShapeType="1"/>
          </p:cNvSpPr>
          <p:nvPr/>
        </p:nvSpPr>
        <p:spPr bwMode="auto">
          <a:xfrm flipH="1">
            <a:off x="7581900" y="3866463"/>
            <a:ext cx="3810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34" name="Line 21"/>
          <p:cNvSpPr>
            <a:spLocks noChangeShapeType="1"/>
          </p:cNvSpPr>
          <p:nvPr/>
        </p:nvSpPr>
        <p:spPr bwMode="auto">
          <a:xfrm flipH="1">
            <a:off x="9443357" y="4095751"/>
            <a:ext cx="5334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35" name="Line 21"/>
          <p:cNvSpPr>
            <a:spLocks noChangeShapeType="1"/>
          </p:cNvSpPr>
          <p:nvPr/>
        </p:nvSpPr>
        <p:spPr bwMode="auto">
          <a:xfrm flipH="1">
            <a:off x="9595757" y="4248151"/>
            <a:ext cx="5334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36" name="Line 21"/>
          <p:cNvSpPr>
            <a:spLocks noChangeShapeType="1"/>
          </p:cNvSpPr>
          <p:nvPr/>
        </p:nvSpPr>
        <p:spPr bwMode="auto">
          <a:xfrm flipH="1">
            <a:off x="8343900" y="4616995"/>
            <a:ext cx="5334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37" name="Line 21"/>
          <p:cNvSpPr>
            <a:spLocks noChangeShapeType="1"/>
          </p:cNvSpPr>
          <p:nvPr/>
        </p:nvSpPr>
        <p:spPr bwMode="auto">
          <a:xfrm flipH="1">
            <a:off x="8496300" y="4769395"/>
            <a:ext cx="533400" cy="0"/>
          </a:xfrm>
          <a:prstGeom prst="line">
            <a:avLst/>
          </a:prstGeom>
          <a:noFill/>
          <a:ln w="28575">
            <a:solidFill>
              <a:srgbClr val="00FF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lstStyle/>
          <a:p>
            <a:endParaRPr lang="en-US" dirty="0">
              <a:latin typeface="Baskerville" charset="0"/>
            </a:endParaRPr>
          </a:p>
        </p:txBody>
      </p:sp>
      <p:sp>
        <p:nvSpPr>
          <p:cNvPr id="4" name="Title 3"/>
          <p:cNvSpPr>
            <a:spLocks noGrp="1"/>
          </p:cNvSpPr>
          <p:nvPr>
            <p:ph type="title"/>
          </p:nvPr>
        </p:nvSpPr>
        <p:spPr/>
        <p:txBody>
          <a:bodyPr/>
          <a:lstStyle/>
          <a:p>
            <a:endParaRPr lang="en-US"/>
          </a:p>
        </p:txBody>
      </p:sp>
      <p:sp>
        <p:nvSpPr>
          <p:cNvPr id="39" name="Rectangle 1"/>
          <p:cNvSpPr txBox="1">
            <a:spLocks noChangeArrowheads="1"/>
          </p:cNvSpPr>
          <p:nvPr/>
        </p:nvSpPr>
        <p:spPr>
          <a:xfrm>
            <a:off x="0" y="273630"/>
            <a:ext cx="12192000" cy="1144921"/>
          </a:xfrm>
          <a:prstGeom prst="rect">
            <a:avLst/>
          </a:prstGeom>
          <a:solidFill>
            <a:srgbClr val="0D0D0D"/>
          </a:solidFill>
          <a:ln/>
        </p:spPr>
        <p:txBody>
          <a:bodyPr vert="horz" lIns="91440" tIns="35271"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a:solidFill>
                  <a:schemeClr val="bg1"/>
                </a:solidFill>
              </a:rPr>
              <a:t>Field methods</a:t>
            </a:r>
            <a:endParaRPr lang="en-US" altLang="en-US" dirty="0">
              <a:solidFill>
                <a:schemeClr val="bg1"/>
              </a:solidFill>
            </a:endParaRPr>
          </a:p>
        </p:txBody>
      </p:sp>
    </p:spTree>
    <p:extLst>
      <p:ext uri="{BB962C8B-B14F-4D97-AF65-F5344CB8AC3E}">
        <p14:creationId xmlns:p14="http://schemas.microsoft.com/office/powerpoint/2010/main" val="12875551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mp.t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873" y="-79358"/>
            <a:ext cx="10324568" cy="7301092"/>
          </a:xfrm>
          <a:prstGeom prst="rect">
            <a:avLst/>
          </a:prstGeom>
        </p:spPr>
      </p:pic>
      <p:sp>
        <p:nvSpPr>
          <p:cNvPr id="59393" name="Rectangle 1"/>
          <p:cNvSpPr>
            <a:spLocks noGrp="1" noChangeArrowheads="1"/>
          </p:cNvSpPr>
          <p:nvPr>
            <p:ph type="title" idx="4294967295"/>
          </p:nvPr>
        </p:nvSpPr>
        <p:spPr>
          <a:xfrm>
            <a:off x="0" y="273629"/>
            <a:ext cx="12192000" cy="1142040"/>
          </a:xfrm>
          <a:solidFill>
            <a:srgbClr val="0D0D0D"/>
          </a:solidFill>
          <a:ln/>
        </p:spPr>
        <p:txBody>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Limitation</a:t>
            </a:r>
          </a:p>
        </p:txBody>
      </p:sp>
      <p:sp>
        <p:nvSpPr>
          <p:cNvPr id="5" name="Freeform 4"/>
          <p:cNvSpPr/>
          <p:nvPr/>
        </p:nvSpPr>
        <p:spPr>
          <a:xfrm>
            <a:off x="2239303" y="2574847"/>
            <a:ext cx="8523515" cy="3020787"/>
          </a:xfrm>
          <a:custGeom>
            <a:avLst/>
            <a:gdLst>
              <a:gd name="connsiteX0" fmla="*/ 1730828 w 8523514"/>
              <a:gd name="connsiteY0" fmla="*/ 555172 h 3020786"/>
              <a:gd name="connsiteX1" fmla="*/ 1126671 w 8523514"/>
              <a:gd name="connsiteY1" fmla="*/ 849086 h 3020786"/>
              <a:gd name="connsiteX2" fmla="*/ 65314 w 8523514"/>
              <a:gd name="connsiteY2" fmla="*/ 1028700 h 3020786"/>
              <a:gd name="connsiteX3" fmla="*/ 0 w 8523514"/>
              <a:gd name="connsiteY3" fmla="*/ 1518557 h 3020786"/>
              <a:gd name="connsiteX4" fmla="*/ 81643 w 8523514"/>
              <a:gd name="connsiteY4" fmla="*/ 2367643 h 3020786"/>
              <a:gd name="connsiteX5" fmla="*/ 538843 w 8523514"/>
              <a:gd name="connsiteY5" fmla="*/ 2792186 h 3020786"/>
              <a:gd name="connsiteX6" fmla="*/ 3249386 w 8523514"/>
              <a:gd name="connsiteY6" fmla="*/ 2547257 h 3020786"/>
              <a:gd name="connsiteX7" fmla="*/ 4833257 w 8523514"/>
              <a:gd name="connsiteY7" fmla="*/ 3004457 h 3020786"/>
              <a:gd name="connsiteX8" fmla="*/ 7347857 w 8523514"/>
              <a:gd name="connsiteY8" fmla="*/ 2955472 h 3020786"/>
              <a:gd name="connsiteX9" fmla="*/ 8523514 w 8523514"/>
              <a:gd name="connsiteY9" fmla="*/ 3020786 h 3020786"/>
              <a:gd name="connsiteX10" fmla="*/ 8147957 w 8523514"/>
              <a:gd name="connsiteY10" fmla="*/ 669472 h 3020786"/>
              <a:gd name="connsiteX11" fmla="*/ 5535386 w 8523514"/>
              <a:gd name="connsiteY11" fmla="*/ 522514 h 3020786"/>
              <a:gd name="connsiteX12" fmla="*/ 4114800 w 8523514"/>
              <a:gd name="connsiteY12" fmla="*/ 0 h 3020786"/>
              <a:gd name="connsiteX13" fmla="*/ 2171700 w 8523514"/>
              <a:gd name="connsiteY13" fmla="*/ 473529 h 3020786"/>
              <a:gd name="connsiteX14" fmla="*/ 1224643 w 8523514"/>
              <a:gd name="connsiteY14" fmla="*/ 881743 h 3020786"/>
              <a:gd name="connsiteX15" fmla="*/ 1224643 w 8523514"/>
              <a:gd name="connsiteY15" fmla="*/ 881743 h 302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523514" h="3020786">
                <a:moveTo>
                  <a:pt x="1730828" y="555172"/>
                </a:moveTo>
                <a:lnTo>
                  <a:pt x="1126671" y="849086"/>
                </a:lnTo>
                <a:lnTo>
                  <a:pt x="65314" y="1028700"/>
                </a:lnTo>
                <a:lnTo>
                  <a:pt x="0" y="1518557"/>
                </a:lnTo>
                <a:lnTo>
                  <a:pt x="81643" y="2367643"/>
                </a:lnTo>
                <a:lnTo>
                  <a:pt x="538843" y="2792186"/>
                </a:lnTo>
                <a:lnTo>
                  <a:pt x="3249386" y="2547257"/>
                </a:lnTo>
                <a:lnTo>
                  <a:pt x="4833257" y="3004457"/>
                </a:lnTo>
                <a:lnTo>
                  <a:pt x="7347857" y="2955472"/>
                </a:lnTo>
                <a:lnTo>
                  <a:pt x="8523514" y="3020786"/>
                </a:lnTo>
                <a:lnTo>
                  <a:pt x="8147957" y="669472"/>
                </a:lnTo>
                <a:lnTo>
                  <a:pt x="5535386" y="522514"/>
                </a:lnTo>
                <a:lnTo>
                  <a:pt x="4114800" y="0"/>
                </a:lnTo>
                <a:lnTo>
                  <a:pt x="2171700" y="473529"/>
                </a:lnTo>
                <a:lnTo>
                  <a:pt x="1224643" y="881743"/>
                </a:lnTo>
                <a:lnTo>
                  <a:pt x="1224643" y="881743"/>
                </a:lnTo>
              </a:path>
            </a:pathLst>
          </a:cu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Baskerville" charset="0"/>
            </a:endParaRPr>
          </a:p>
        </p:txBody>
      </p:sp>
      <p:sp>
        <p:nvSpPr>
          <p:cNvPr id="59394" name="Rectangle 2"/>
          <p:cNvSpPr>
            <a:spLocks noGrp="1" noChangeArrowheads="1"/>
          </p:cNvSpPr>
          <p:nvPr>
            <p:ph type="body" idx="4294967295"/>
          </p:nvPr>
        </p:nvSpPr>
        <p:spPr>
          <a:xfrm>
            <a:off x="1980049" y="1604330"/>
            <a:ext cx="8226144" cy="1659133"/>
          </a:xfrm>
          <a:solidFill>
            <a:srgbClr val="0D0D0D">
              <a:alpha val="55000"/>
            </a:srgbClr>
          </a:solidFill>
          <a:ln/>
        </p:spPr>
        <p:txBody>
          <a:bodyPr/>
          <a:lstStyle/>
          <a:p>
            <a:pPr marL="308191" indent="-308191">
              <a:buFont typeface="Times New Roman" charset="0"/>
              <a:buChar char="•"/>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a:solidFill>
                  <a:schemeClr val="bg1"/>
                </a:solidFill>
              </a:rPr>
              <a:t>Assumption of complete coverage of the area; no sampling</a:t>
            </a:r>
          </a:p>
          <a:p>
            <a:pPr marL="308191" indent="-308191">
              <a:buFont typeface="Times New Roman" charset="0"/>
              <a:buChar char="•"/>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a:solidFill>
                  <a:schemeClr val="bg1"/>
                </a:solidFill>
              </a:rPr>
              <a:t>Large variance associated with variance in group size</a:t>
            </a:r>
          </a:p>
          <a:p>
            <a:pPr marL="308191" indent="-305311">
              <a:buNone/>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a:p>
          <a:p>
            <a:pPr marL="308191" indent="-305311">
              <a:buNone/>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a:p>
        </p:txBody>
      </p:sp>
    </p:spTree>
    <p:extLst>
      <p:ext uri="{BB962C8B-B14F-4D97-AF65-F5344CB8AC3E}">
        <p14:creationId xmlns:p14="http://schemas.microsoft.com/office/powerpoint/2010/main" val="205138320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1"/>
          <p:cNvSpPr>
            <a:spLocks noGrp="1" noChangeArrowheads="1"/>
          </p:cNvSpPr>
          <p:nvPr>
            <p:ph type="title" idx="4294967295"/>
          </p:nvPr>
        </p:nvSpPr>
        <p:spPr>
          <a:xfrm>
            <a:off x="0" y="273629"/>
            <a:ext cx="12192000" cy="1142040"/>
          </a:xfrm>
          <a:solidFill>
            <a:srgbClr val="0D0D0D"/>
          </a:solidFill>
          <a:ln/>
        </p:spPr>
        <p:txBody>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smtClean="0">
                <a:solidFill>
                  <a:schemeClr val="bg1"/>
                </a:solidFill>
              </a:rPr>
              <a:t>Double Observer vs Distance Sampling</a:t>
            </a:r>
            <a:endParaRPr lang="en-US" altLang="en-US" dirty="0">
              <a:solidFill>
                <a:schemeClr val="bg1"/>
              </a:solidFill>
            </a:endParaRPr>
          </a:p>
        </p:txBody>
      </p:sp>
      <p:sp>
        <p:nvSpPr>
          <p:cNvPr id="59394" name="Rectangle 2"/>
          <p:cNvSpPr>
            <a:spLocks noGrp="1" noChangeArrowheads="1"/>
          </p:cNvSpPr>
          <p:nvPr>
            <p:ph type="body" idx="4294967295"/>
          </p:nvPr>
        </p:nvSpPr>
        <p:spPr>
          <a:xfrm>
            <a:off x="1980049" y="1604329"/>
            <a:ext cx="8226144" cy="4875299"/>
          </a:xfrm>
          <a:solidFill>
            <a:srgbClr val="0D0D0D">
              <a:alpha val="55000"/>
            </a:srgbClr>
          </a:solidFill>
          <a:ln/>
        </p:spPr>
        <p:txBody>
          <a:bodyPr/>
          <a:lstStyle/>
          <a:p>
            <a:pPr marL="460070"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smtClean="0">
                <a:solidFill>
                  <a:schemeClr val="bg1"/>
                </a:solidFill>
              </a:rPr>
              <a:t>Double Observer surveys allows independent detection probabilities</a:t>
            </a:r>
          </a:p>
          <a:p>
            <a:pPr marL="917258" lvl="1"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smtClean="0">
                <a:solidFill>
                  <a:schemeClr val="bg1"/>
                </a:solidFill>
              </a:rPr>
              <a:t>The area is surveyed by 2 sets of eyes!</a:t>
            </a:r>
          </a:p>
          <a:p>
            <a:pPr marL="460070"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smtClean="0">
                <a:solidFill>
                  <a:schemeClr val="bg1"/>
                </a:solidFill>
              </a:rPr>
              <a:t>This increases the detection probability and Increases the Precision</a:t>
            </a:r>
          </a:p>
          <a:p>
            <a:pPr marL="460070"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a:solidFill>
                <a:schemeClr val="bg1"/>
              </a:solidFill>
            </a:endParaRPr>
          </a:p>
          <a:p>
            <a:pPr marL="460070"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smtClean="0">
                <a:solidFill>
                  <a:schemeClr val="bg1"/>
                </a:solidFill>
              </a:rPr>
              <a:t>Can obtain extra level of information</a:t>
            </a:r>
          </a:p>
          <a:p>
            <a:pPr marL="917258" lvl="1"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smtClean="0">
                <a:solidFill>
                  <a:schemeClr val="bg1"/>
                </a:solidFill>
              </a:rPr>
              <a:t>Ex. If the detection </a:t>
            </a:r>
            <a:r>
              <a:rPr lang="en-US" altLang="en-US" dirty="0" err="1" smtClean="0">
                <a:solidFill>
                  <a:schemeClr val="bg1"/>
                </a:solidFill>
              </a:rPr>
              <a:t>prob</a:t>
            </a:r>
            <a:r>
              <a:rPr lang="en-US" altLang="en-US" dirty="0" smtClean="0">
                <a:solidFill>
                  <a:schemeClr val="bg1"/>
                </a:solidFill>
              </a:rPr>
              <a:t> is low for 2</a:t>
            </a:r>
            <a:r>
              <a:rPr lang="en-US" altLang="en-US" baseline="30000" dirty="0" smtClean="0">
                <a:solidFill>
                  <a:schemeClr val="bg1"/>
                </a:solidFill>
              </a:rPr>
              <a:t>nd</a:t>
            </a:r>
            <a:r>
              <a:rPr lang="en-US" altLang="en-US" dirty="0" smtClean="0">
                <a:solidFill>
                  <a:schemeClr val="bg1"/>
                </a:solidFill>
              </a:rPr>
              <a:t> Observer. Sign of evasive </a:t>
            </a:r>
            <a:r>
              <a:rPr lang="en-US" altLang="en-US" dirty="0" err="1" smtClean="0">
                <a:solidFill>
                  <a:schemeClr val="bg1"/>
                </a:solidFill>
              </a:rPr>
              <a:t>behaviour</a:t>
            </a:r>
            <a:endParaRPr lang="en-US" altLang="en-US" dirty="0">
              <a:solidFill>
                <a:schemeClr val="bg1"/>
              </a:solidFill>
            </a:endParaRPr>
          </a:p>
          <a:p>
            <a:pPr marL="917258" lvl="1"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smtClean="0">
                <a:solidFill>
                  <a:schemeClr val="bg1"/>
                </a:solidFill>
              </a:rPr>
              <a:t>Look at Sex Ratio over years</a:t>
            </a:r>
          </a:p>
          <a:p>
            <a:pPr marL="460069" lvl="1" indent="0">
              <a:buNone/>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smtClean="0">
              <a:solidFill>
                <a:schemeClr val="bg1"/>
              </a:solidFill>
            </a:endParaRPr>
          </a:p>
          <a:p>
            <a:pPr marL="460070"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smtClean="0"/>
          </a:p>
          <a:p>
            <a:pPr marL="460070"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a:p>
          <a:p>
            <a:pPr marL="308191" indent="-305311">
              <a:buNone/>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a:p>
        </p:txBody>
      </p:sp>
    </p:spTree>
    <p:extLst>
      <p:ext uri="{BB962C8B-B14F-4D97-AF65-F5344CB8AC3E}">
        <p14:creationId xmlns:p14="http://schemas.microsoft.com/office/powerpoint/2010/main" val="1312662307"/>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1"/>
          <p:cNvSpPr>
            <a:spLocks noGrp="1" noChangeArrowheads="1"/>
          </p:cNvSpPr>
          <p:nvPr>
            <p:ph type="title" idx="4294967295"/>
          </p:nvPr>
        </p:nvSpPr>
        <p:spPr>
          <a:xfrm>
            <a:off x="0" y="273629"/>
            <a:ext cx="12192000" cy="1142040"/>
          </a:xfrm>
          <a:solidFill>
            <a:srgbClr val="0D0D0D"/>
          </a:solidFill>
          <a:ln/>
        </p:spPr>
        <p:txBody>
          <a:bodyPr>
            <a:normAutofit/>
          </a:bodyPr>
          <a:lstStyle/>
          <a:p>
            <a:pPr marL="460069" lvl="1" indent="0" algn="ctr">
              <a:buNone/>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sz="4000" dirty="0" smtClean="0">
                <a:solidFill>
                  <a:schemeClr val="bg1"/>
                </a:solidFill>
              </a:rPr>
              <a:t>Sample Size</a:t>
            </a:r>
            <a:endParaRPr lang="en-US" altLang="en-US" sz="4000" dirty="0" smtClean="0">
              <a:solidFill>
                <a:schemeClr val="bg1"/>
              </a:solidFill>
            </a:endParaRPr>
          </a:p>
        </p:txBody>
      </p:sp>
      <p:sp>
        <p:nvSpPr>
          <p:cNvPr id="59394" name="Rectangle 2"/>
          <p:cNvSpPr>
            <a:spLocks noGrp="1" noChangeArrowheads="1"/>
          </p:cNvSpPr>
          <p:nvPr>
            <p:ph type="body" idx="4294967295"/>
          </p:nvPr>
        </p:nvSpPr>
        <p:spPr>
          <a:xfrm>
            <a:off x="1980049" y="1604329"/>
            <a:ext cx="8226144" cy="2967671"/>
          </a:xfrm>
          <a:solidFill>
            <a:srgbClr val="0D0D0D">
              <a:alpha val="55000"/>
            </a:srgbClr>
          </a:solidFill>
          <a:ln/>
        </p:spPr>
        <p:txBody>
          <a:bodyPr/>
          <a:lstStyle/>
          <a:p>
            <a:pPr marL="0" indent="0">
              <a:buNone/>
            </a:pPr>
            <a:r>
              <a:rPr lang="en-US" altLang="zh-CN" dirty="0" smtClean="0">
                <a:solidFill>
                  <a:schemeClr val="bg1"/>
                </a:solidFill>
              </a:rPr>
              <a:t>Distance Sampling</a:t>
            </a:r>
          </a:p>
          <a:p>
            <a:pPr marL="0" indent="0">
              <a:buNone/>
            </a:pPr>
            <a:r>
              <a:rPr lang="en-US" altLang="zh-CN" dirty="0" smtClean="0">
                <a:solidFill>
                  <a:schemeClr val="bg1"/>
                </a:solidFill>
              </a:rPr>
              <a:t>Sample </a:t>
            </a:r>
            <a:r>
              <a:rPr lang="en-US" altLang="zh-CN" dirty="0">
                <a:solidFill>
                  <a:schemeClr val="bg1"/>
                </a:solidFill>
              </a:rPr>
              <a:t>sizes (number of objects observed) are sufficient to provide robust estimates of the detection function and its variance.</a:t>
            </a:r>
            <a:endParaRPr lang="zh-CN" altLang="zh-CN" dirty="0">
              <a:solidFill>
                <a:schemeClr val="bg1"/>
              </a:solidFill>
            </a:endParaRPr>
          </a:p>
          <a:p>
            <a:pPr lvl="1"/>
            <a:r>
              <a:rPr lang="en-US" altLang="zh-CN" dirty="0">
                <a:solidFill>
                  <a:schemeClr val="bg1"/>
                </a:solidFill>
              </a:rPr>
              <a:t>60~80 observations (at least 40)</a:t>
            </a:r>
          </a:p>
          <a:p>
            <a:pPr lvl="1"/>
            <a:r>
              <a:rPr lang="en-US" altLang="zh-CN" dirty="0">
                <a:solidFill>
                  <a:schemeClr val="bg1"/>
                </a:solidFill>
              </a:rPr>
              <a:t>At least 15~20 transects for reliable estimation of variance</a:t>
            </a:r>
            <a:endParaRPr lang="zh-CN" altLang="en-US" dirty="0">
              <a:solidFill>
                <a:schemeClr val="bg1"/>
              </a:solidFill>
            </a:endParaRPr>
          </a:p>
          <a:p>
            <a:pPr marL="460069" lvl="1" indent="0">
              <a:buNone/>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smtClean="0">
              <a:solidFill>
                <a:schemeClr val="bg1"/>
              </a:solidFill>
            </a:endParaRPr>
          </a:p>
          <a:p>
            <a:pPr marL="460070"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smtClean="0"/>
          </a:p>
          <a:p>
            <a:pPr marL="460070" indent="-457189">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a:p>
          <a:p>
            <a:pPr marL="308191" indent="-305311">
              <a:buNone/>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endParaRPr lang="en-US" altLang="en-US" dirty="0"/>
          </a:p>
        </p:txBody>
      </p:sp>
    </p:spTree>
    <p:extLst>
      <p:ext uri="{BB962C8B-B14F-4D97-AF65-F5344CB8AC3E}">
        <p14:creationId xmlns:p14="http://schemas.microsoft.com/office/powerpoint/2010/main" val="28291879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60913" y="4896743"/>
            <a:ext cx="6400800" cy="1752600"/>
          </a:xfrm>
          <a:solidFill>
            <a:schemeClr val="tx1">
              <a:alpha val="71000"/>
            </a:schemeClr>
          </a:solidFill>
          <a:effectLst>
            <a:outerShdw blurRad="317500" dist="50800" dir="5400000" sx="106000" sy="106000" algn="ctr" rotWithShape="0">
              <a:srgbClr val="000000">
                <a:alpha val="68000"/>
              </a:srgbClr>
            </a:outerShdw>
          </a:effectLst>
        </p:spPr>
        <p:txBody>
          <a:bodyPr/>
          <a:lstStyle/>
          <a:p>
            <a:r>
              <a:rPr lang="en-US" dirty="0" smtClean="0">
                <a:solidFill>
                  <a:schemeClr val="bg1"/>
                </a:solidFill>
                <a:latin typeface="Baskerville" charset="0"/>
                <a:ea typeface="Baskerville" charset="0"/>
                <a:cs typeface="Baskerville" charset="0"/>
              </a:rPr>
              <a:t>Double Observer Workshop</a:t>
            </a:r>
          </a:p>
          <a:p>
            <a:r>
              <a:rPr lang="en-US" dirty="0" smtClean="0">
                <a:solidFill>
                  <a:schemeClr val="bg1"/>
                </a:solidFill>
                <a:latin typeface="Baskerville" charset="0"/>
                <a:ea typeface="Baskerville" charset="0"/>
                <a:cs typeface="Baskerville" charset="0"/>
              </a:rPr>
              <a:t>Ulaanbaatar, Mongolia</a:t>
            </a:r>
          </a:p>
          <a:p>
            <a:r>
              <a:rPr lang="en-US" dirty="0" smtClean="0">
                <a:solidFill>
                  <a:schemeClr val="bg1"/>
                </a:solidFill>
                <a:latin typeface="Baskerville" charset="0"/>
                <a:ea typeface="Baskerville" charset="0"/>
                <a:cs typeface="Baskerville" charset="0"/>
              </a:rPr>
              <a:t>October 31</a:t>
            </a:r>
            <a:r>
              <a:rPr lang="en-US" baseline="30000" dirty="0" smtClean="0">
                <a:solidFill>
                  <a:schemeClr val="bg1"/>
                </a:solidFill>
                <a:latin typeface="Baskerville" charset="0"/>
                <a:ea typeface="Baskerville" charset="0"/>
                <a:cs typeface="Baskerville" charset="0"/>
              </a:rPr>
              <a:t>st</a:t>
            </a:r>
            <a:r>
              <a:rPr lang="en-US" dirty="0" smtClean="0">
                <a:solidFill>
                  <a:schemeClr val="bg1"/>
                </a:solidFill>
                <a:latin typeface="Baskerville" charset="0"/>
                <a:ea typeface="Baskerville" charset="0"/>
                <a:cs typeface="Baskerville" charset="0"/>
              </a:rPr>
              <a:t>, 2017</a:t>
            </a:r>
          </a:p>
          <a:p>
            <a:endParaRPr lang="en-US" dirty="0" smtClean="0"/>
          </a:p>
        </p:txBody>
      </p:sp>
      <p:sp>
        <p:nvSpPr>
          <p:cNvPr id="5" name="Titre 1"/>
          <p:cNvSpPr txBox="1">
            <a:spLocks/>
          </p:cNvSpPr>
          <p:nvPr/>
        </p:nvSpPr>
        <p:spPr>
          <a:xfrm>
            <a:off x="1524001" y="405451"/>
            <a:ext cx="9144001" cy="791431"/>
          </a:xfrm>
          <a:prstGeom prst="rect">
            <a:avLst/>
          </a:prstGeom>
          <a:solidFill>
            <a:srgbClr val="0D0D0D">
              <a:alpha val="88000"/>
            </a:srgbClr>
          </a:solidFill>
          <a:effectLst>
            <a:outerShdw blurRad="101600" dist="38100" dir="5400000" algn="br">
              <a:srgbClr val="000000">
                <a:alpha val="43000"/>
              </a:srgbClr>
            </a:outerShdw>
          </a:effectLst>
        </p:spPr>
        <p:txBody>
          <a:bodyPr vert="horz" anchor="ctr">
            <a:normAutofit/>
          </a:bodyPr>
          <a:lstStyle/>
          <a:p>
            <a:pPr algn="ctr"/>
            <a:r>
              <a:rPr lang="en-US" altLang="zh-CN" sz="4400" dirty="0">
                <a:solidFill>
                  <a:srgbClr val="FFFFFF"/>
                </a:solidFill>
                <a:latin typeface="Baskerville"/>
                <a:ea typeface="宋体" panose="02010600030101010101" pitchFamily="2" charset="-122"/>
              </a:rPr>
              <a:t>Double Observer Method</a:t>
            </a:r>
            <a:endParaRPr lang="en-US" altLang="zh-CN" sz="4400" b="1" dirty="0">
              <a:solidFill>
                <a:srgbClr val="FFFFFF"/>
              </a:solidFill>
              <a:latin typeface="Baskerville"/>
              <a:ea typeface="宋体" panose="02010600030101010101" pitchFamily="2" charset="-122"/>
            </a:endParaRPr>
          </a:p>
        </p:txBody>
      </p:sp>
    </p:spTree>
    <p:extLst>
      <p:ext uri="{BB962C8B-B14F-4D97-AF65-F5344CB8AC3E}">
        <p14:creationId xmlns:p14="http://schemas.microsoft.com/office/powerpoint/2010/main" val="1822428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363417" y="1896814"/>
            <a:ext cx="4114800" cy="4525963"/>
          </a:xfrm>
          <a:solidFill>
            <a:schemeClr val="tx1">
              <a:alpha val="58000"/>
            </a:schemeClr>
          </a:solidFill>
        </p:spPr>
        <p:txBody>
          <a:bodyPr>
            <a:normAutofit fontScale="92500" lnSpcReduction="10000"/>
          </a:bodyPr>
          <a:lstStyle/>
          <a:p>
            <a:r>
              <a:rPr lang="en-US" altLang="zh-CN" dirty="0" smtClean="0">
                <a:solidFill>
                  <a:schemeClr val="bg1"/>
                </a:solidFill>
              </a:rPr>
              <a:t>Density: </a:t>
            </a:r>
          </a:p>
          <a:p>
            <a:pPr marL="0" indent="0">
              <a:buNone/>
            </a:pPr>
            <a:r>
              <a:rPr lang="en-US" altLang="zh-CN" dirty="0">
                <a:solidFill>
                  <a:schemeClr val="bg1"/>
                </a:solidFill>
              </a:rPr>
              <a:t> </a:t>
            </a:r>
            <a:r>
              <a:rPr lang="en-US" altLang="zh-CN" dirty="0" smtClean="0">
                <a:solidFill>
                  <a:schemeClr val="bg1"/>
                </a:solidFill>
              </a:rPr>
              <a:t>   15.20</a:t>
            </a:r>
          </a:p>
          <a:p>
            <a:pPr marL="0" indent="0">
              <a:buNone/>
            </a:pPr>
            <a:r>
              <a:rPr lang="en-US" altLang="zh-CN" dirty="0">
                <a:solidFill>
                  <a:schemeClr val="bg1"/>
                </a:solidFill>
              </a:rPr>
              <a:t> </a:t>
            </a:r>
            <a:r>
              <a:rPr lang="en-US" altLang="zh-CN" dirty="0" smtClean="0">
                <a:solidFill>
                  <a:schemeClr val="bg1"/>
                </a:solidFill>
              </a:rPr>
              <a:t>   95% CI:</a:t>
            </a:r>
          </a:p>
          <a:p>
            <a:pPr marL="0" indent="0">
              <a:buNone/>
            </a:pPr>
            <a:r>
              <a:rPr lang="en-US" altLang="zh-CN" dirty="0" smtClean="0">
                <a:solidFill>
                  <a:schemeClr val="bg1"/>
                </a:solidFill>
              </a:rPr>
              <a:t>    8.38-27.58</a:t>
            </a:r>
          </a:p>
          <a:p>
            <a:r>
              <a:rPr lang="en-US" altLang="zh-CN" dirty="0" smtClean="0">
                <a:solidFill>
                  <a:schemeClr val="bg1"/>
                </a:solidFill>
              </a:rPr>
              <a:t>Abundance:</a:t>
            </a:r>
          </a:p>
          <a:p>
            <a:pPr marL="0" indent="0">
              <a:buNone/>
            </a:pPr>
            <a:r>
              <a:rPr lang="en-US" altLang="zh-CN" dirty="0">
                <a:solidFill>
                  <a:schemeClr val="bg1"/>
                </a:solidFill>
              </a:rPr>
              <a:t> </a:t>
            </a:r>
            <a:r>
              <a:rPr lang="en-US" altLang="zh-CN" dirty="0" smtClean="0">
                <a:solidFill>
                  <a:schemeClr val="bg1"/>
                </a:solidFill>
              </a:rPr>
              <a:t>   2189</a:t>
            </a:r>
          </a:p>
          <a:p>
            <a:pPr marL="0" indent="0">
              <a:buNone/>
            </a:pPr>
            <a:r>
              <a:rPr lang="en-US" altLang="zh-CN" dirty="0">
                <a:solidFill>
                  <a:schemeClr val="bg1"/>
                </a:solidFill>
              </a:rPr>
              <a:t> </a:t>
            </a:r>
            <a:r>
              <a:rPr lang="en-US" altLang="zh-CN" dirty="0" smtClean="0">
                <a:solidFill>
                  <a:schemeClr val="bg1"/>
                </a:solidFill>
              </a:rPr>
              <a:t>   95% CI:</a:t>
            </a:r>
          </a:p>
          <a:p>
            <a:pPr marL="0" indent="0">
              <a:buNone/>
            </a:pPr>
            <a:r>
              <a:rPr lang="en-US" altLang="zh-CN" dirty="0">
                <a:solidFill>
                  <a:schemeClr val="bg1"/>
                </a:solidFill>
              </a:rPr>
              <a:t> </a:t>
            </a:r>
            <a:r>
              <a:rPr lang="en-US" altLang="zh-CN" dirty="0" smtClean="0">
                <a:solidFill>
                  <a:schemeClr val="bg1"/>
                </a:solidFill>
              </a:rPr>
              <a:t>   1207-3972</a:t>
            </a:r>
          </a:p>
          <a:p>
            <a:r>
              <a:rPr lang="en-US" altLang="zh-CN" dirty="0" smtClean="0">
                <a:solidFill>
                  <a:schemeClr val="bg1"/>
                </a:solidFill>
              </a:rPr>
              <a:t>Detection probability:</a:t>
            </a:r>
          </a:p>
          <a:p>
            <a:pPr marL="0" indent="0">
              <a:buNone/>
            </a:pPr>
            <a:r>
              <a:rPr lang="en-US" altLang="zh-CN" dirty="0">
                <a:solidFill>
                  <a:schemeClr val="bg1"/>
                </a:solidFill>
              </a:rPr>
              <a:t> </a:t>
            </a:r>
            <a:r>
              <a:rPr lang="en-US" altLang="zh-CN" dirty="0" smtClean="0">
                <a:solidFill>
                  <a:schemeClr val="bg1"/>
                </a:solidFill>
              </a:rPr>
              <a:t>    </a:t>
            </a:r>
            <a:r>
              <a:rPr lang="en-US" altLang="zh-CN" dirty="0">
                <a:solidFill>
                  <a:schemeClr val="bg1"/>
                </a:solidFill>
              </a:rPr>
              <a:t>0.49</a:t>
            </a:r>
            <a:endParaRPr lang="en-US" altLang="zh-CN" dirty="0" smtClean="0">
              <a:solidFill>
                <a:schemeClr val="bg1"/>
              </a:solidFill>
            </a:endParaRPr>
          </a:p>
          <a:p>
            <a:endParaRPr lang="zh-CN" altLang="en-US" dirty="0"/>
          </a:p>
        </p:txBody>
      </p:sp>
      <p:sp>
        <p:nvSpPr>
          <p:cNvPr id="4" name="内容占位符 2"/>
          <p:cNvSpPr txBox="1">
            <a:spLocks/>
          </p:cNvSpPr>
          <p:nvPr/>
        </p:nvSpPr>
        <p:spPr>
          <a:xfrm>
            <a:off x="1259239" y="1896815"/>
            <a:ext cx="4114800" cy="4525963"/>
          </a:xfrm>
          <a:prstGeom prst="rect">
            <a:avLst/>
          </a:prstGeom>
          <a:solidFill>
            <a:schemeClr val="tx1">
              <a:alpha val="62000"/>
            </a:schemeClr>
          </a:solidFill>
        </p:spPr>
        <p:txBody>
          <a:bodyPr vert="horz" lIns="91440" tIns="45720" rIns="91440" bIns="45720" rtlCol="0">
            <a:normAutofit fontScale="8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dirty="0">
                <a:solidFill>
                  <a:schemeClr val="bg1"/>
                </a:solidFill>
              </a:rPr>
              <a:t>Density: </a:t>
            </a:r>
          </a:p>
          <a:p>
            <a:pPr marL="0" indent="0">
              <a:buNone/>
            </a:pPr>
            <a:r>
              <a:rPr lang="en-US" altLang="zh-CN" dirty="0">
                <a:solidFill>
                  <a:schemeClr val="bg1"/>
                </a:solidFill>
              </a:rPr>
              <a:t>    14.48</a:t>
            </a:r>
          </a:p>
          <a:p>
            <a:pPr marL="0" indent="0">
              <a:buNone/>
            </a:pPr>
            <a:r>
              <a:rPr lang="en-US" altLang="zh-CN" dirty="0">
                <a:solidFill>
                  <a:schemeClr val="bg1"/>
                </a:solidFill>
              </a:rPr>
              <a:t> </a:t>
            </a:r>
            <a:r>
              <a:rPr lang="en-US" altLang="zh-CN" dirty="0">
                <a:solidFill>
                  <a:schemeClr val="bg1"/>
                </a:solidFill>
              </a:rPr>
              <a:t>   95% CI:</a:t>
            </a:r>
          </a:p>
          <a:p>
            <a:pPr marL="0" indent="0">
              <a:buNone/>
            </a:pPr>
            <a:r>
              <a:rPr lang="en-US" altLang="zh-CN" dirty="0">
                <a:solidFill>
                  <a:schemeClr val="bg1"/>
                </a:solidFill>
              </a:rPr>
              <a:t> </a:t>
            </a:r>
            <a:r>
              <a:rPr lang="en-US" altLang="zh-CN" dirty="0">
                <a:solidFill>
                  <a:schemeClr val="bg1"/>
                </a:solidFill>
              </a:rPr>
              <a:t>   10.37-18.59</a:t>
            </a:r>
          </a:p>
          <a:p>
            <a:r>
              <a:rPr lang="en-US" altLang="zh-CN" dirty="0">
                <a:solidFill>
                  <a:schemeClr val="bg1"/>
                </a:solidFill>
              </a:rPr>
              <a:t>Abundance:</a:t>
            </a:r>
          </a:p>
          <a:p>
            <a:pPr marL="0" indent="0">
              <a:buNone/>
            </a:pPr>
            <a:r>
              <a:rPr lang="en-US" altLang="zh-CN" dirty="0">
                <a:solidFill>
                  <a:schemeClr val="bg1"/>
                </a:solidFill>
              </a:rPr>
              <a:t>    2085</a:t>
            </a:r>
          </a:p>
          <a:p>
            <a:pPr marL="0" indent="0">
              <a:buNone/>
            </a:pPr>
            <a:r>
              <a:rPr lang="en-US" altLang="zh-CN" dirty="0">
                <a:solidFill>
                  <a:schemeClr val="bg1"/>
                </a:solidFill>
              </a:rPr>
              <a:t> </a:t>
            </a:r>
            <a:r>
              <a:rPr lang="en-US" altLang="zh-CN" dirty="0">
                <a:solidFill>
                  <a:schemeClr val="bg1"/>
                </a:solidFill>
              </a:rPr>
              <a:t>   95% CI:</a:t>
            </a:r>
          </a:p>
          <a:p>
            <a:pPr marL="0" indent="0">
              <a:buNone/>
            </a:pPr>
            <a:r>
              <a:rPr lang="en-US" altLang="zh-CN" dirty="0">
                <a:solidFill>
                  <a:schemeClr val="bg1"/>
                </a:solidFill>
              </a:rPr>
              <a:t> </a:t>
            </a:r>
            <a:r>
              <a:rPr lang="en-US" altLang="zh-CN" dirty="0">
                <a:solidFill>
                  <a:schemeClr val="bg1"/>
                </a:solidFill>
              </a:rPr>
              <a:t>   1493-2677</a:t>
            </a:r>
          </a:p>
          <a:p>
            <a:r>
              <a:rPr lang="en-US" altLang="zh-CN" dirty="0">
                <a:solidFill>
                  <a:schemeClr val="bg1"/>
                </a:solidFill>
              </a:rPr>
              <a:t>Detection probability:</a:t>
            </a:r>
          </a:p>
          <a:p>
            <a:pPr marL="0" indent="0">
              <a:buNone/>
            </a:pPr>
            <a:r>
              <a:rPr lang="en-US" altLang="zh-CN" dirty="0">
                <a:solidFill>
                  <a:schemeClr val="bg1"/>
                </a:solidFill>
              </a:rPr>
              <a:t>     0.576</a:t>
            </a:r>
            <a:r>
              <a:rPr lang="en-US" altLang="zh-CN" dirty="0">
                <a:solidFill>
                  <a:schemeClr val="bg1"/>
                </a:solidFill>
              </a:rPr>
              <a:t>, 0.528</a:t>
            </a:r>
          </a:p>
          <a:p>
            <a:pPr marL="0" indent="0">
              <a:buNone/>
            </a:pPr>
            <a:endParaRPr lang="zh-CN" altLang="en-US" dirty="0">
              <a:solidFill>
                <a:srgbClr val="FF0000"/>
              </a:solidFill>
            </a:endParaRPr>
          </a:p>
        </p:txBody>
      </p:sp>
      <p:sp>
        <p:nvSpPr>
          <p:cNvPr id="8" name="Rectangle 1"/>
          <p:cNvSpPr>
            <a:spLocks noGrp="1" noChangeArrowheads="1"/>
          </p:cNvSpPr>
          <p:nvPr>
            <p:ph type="title" idx="4294967295"/>
          </p:nvPr>
        </p:nvSpPr>
        <p:spPr>
          <a:xfrm>
            <a:off x="0" y="273629"/>
            <a:ext cx="12192000" cy="1142040"/>
          </a:xfrm>
          <a:solidFill>
            <a:srgbClr val="0D0D0D"/>
          </a:solidFill>
          <a:ln/>
        </p:spPr>
        <p:txBody>
          <a:bodyPr>
            <a:normAutofit fontScale="90000"/>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smtClean="0">
                <a:solidFill>
                  <a:schemeClr val="bg1"/>
                </a:solidFill>
              </a:rPr>
              <a:t>Double Observer vs Distance </a:t>
            </a:r>
            <a:r>
              <a:rPr lang="en-US" altLang="en-US" dirty="0" smtClean="0">
                <a:solidFill>
                  <a:schemeClr val="bg1"/>
                </a:solidFill>
              </a:rPr>
              <a:t>Sampling</a:t>
            </a:r>
            <a:br>
              <a:rPr lang="en-US" altLang="en-US" dirty="0" smtClean="0">
                <a:solidFill>
                  <a:schemeClr val="bg1"/>
                </a:solidFill>
              </a:rPr>
            </a:br>
            <a:r>
              <a:rPr lang="en-US" altLang="en-US" smtClean="0">
                <a:solidFill>
                  <a:schemeClr val="bg1"/>
                </a:solidFill>
              </a:rPr>
              <a:t>Example from China</a:t>
            </a:r>
            <a:endParaRPr lang="en-US" altLang="en-US" dirty="0">
              <a:solidFill>
                <a:schemeClr val="bg1"/>
              </a:solidFill>
            </a:endParaRPr>
          </a:p>
        </p:txBody>
      </p:sp>
    </p:spTree>
    <p:extLst>
      <p:ext uri="{BB962C8B-B14F-4D97-AF65-F5344CB8AC3E}">
        <p14:creationId xmlns:p14="http://schemas.microsoft.com/office/powerpoint/2010/main" val="15419939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1"/>
          <p:cNvSpPr>
            <a:spLocks noGrp="1" noChangeArrowheads="1"/>
          </p:cNvSpPr>
          <p:nvPr>
            <p:ph type="title" idx="4294967295"/>
          </p:nvPr>
        </p:nvSpPr>
        <p:spPr>
          <a:xfrm>
            <a:off x="0" y="273629"/>
            <a:ext cx="12192000" cy="1142040"/>
          </a:xfrm>
          <a:solidFill>
            <a:srgbClr val="0D0D0D"/>
          </a:solidFill>
          <a:ln/>
        </p:spPr>
        <p:txBody>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smtClean="0">
                <a:solidFill>
                  <a:schemeClr val="bg1"/>
                </a:solidFill>
              </a:rPr>
              <a:t>Double Observer</a:t>
            </a:r>
            <a:endParaRPr lang="en-US" altLang="en-US" dirty="0">
              <a:solidFill>
                <a:schemeClr val="bg1"/>
              </a:solidFill>
            </a:endParaRPr>
          </a:p>
        </p:txBody>
      </p:sp>
      <p:sp>
        <p:nvSpPr>
          <p:cNvPr id="59394" name="Rectangle 2"/>
          <p:cNvSpPr>
            <a:spLocks noGrp="1" noChangeArrowheads="1"/>
          </p:cNvSpPr>
          <p:nvPr>
            <p:ph type="body" idx="4294967295"/>
          </p:nvPr>
        </p:nvSpPr>
        <p:spPr>
          <a:xfrm>
            <a:off x="1885920" y="2411154"/>
            <a:ext cx="8226144" cy="1945694"/>
          </a:xfrm>
          <a:solidFill>
            <a:srgbClr val="0D0D0D">
              <a:alpha val="55000"/>
            </a:srgbClr>
          </a:solidFill>
          <a:ln/>
        </p:spPr>
        <p:txBody>
          <a:bodyPr>
            <a:normAutofit/>
          </a:bodyPr>
          <a:lstStyle/>
          <a:p>
            <a:pPr lvl="0" algn="ctr"/>
            <a:r>
              <a:rPr lang="en-GB" dirty="0">
                <a:solidFill>
                  <a:schemeClr val="bg1"/>
                </a:solidFill>
              </a:rPr>
              <a:t>The double- observer survey is </a:t>
            </a:r>
            <a:r>
              <a:rPr lang="en-GB" b="1" dirty="0">
                <a:solidFill>
                  <a:schemeClr val="bg1"/>
                </a:solidFill>
              </a:rPr>
              <a:t>a </a:t>
            </a:r>
            <a:r>
              <a:rPr lang="en-GB" b="1" dirty="0">
                <a:solidFill>
                  <a:srgbClr val="FFFF00"/>
                </a:solidFill>
              </a:rPr>
              <a:t>simple</a:t>
            </a:r>
            <a:r>
              <a:rPr lang="en-GB" b="1" dirty="0">
                <a:solidFill>
                  <a:schemeClr val="bg1"/>
                </a:solidFill>
              </a:rPr>
              <a:t>, </a:t>
            </a:r>
            <a:r>
              <a:rPr lang="en-GB" b="1" dirty="0">
                <a:solidFill>
                  <a:srgbClr val="FFFF00"/>
                </a:solidFill>
              </a:rPr>
              <a:t>cheap</a:t>
            </a:r>
            <a:r>
              <a:rPr lang="en-GB" b="1" dirty="0">
                <a:solidFill>
                  <a:schemeClr val="bg1"/>
                </a:solidFill>
              </a:rPr>
              <a:t> </a:t>
            </a:r>
            <a:r>
              <a:rPr lang="en-GB" dirty="0">
                <a:solidFill>
                  <a:schemeClr val="bg1"/>
                </a:solidFill>
              </a:rPr>
              <a:t>and relatively </a:t>
            </a:r>
            <a:r>
              <a:rPr lang="en-GB" b="1" dirty="0">
                <a:solidFill>
                  <a:srgbClr val="FFFF00"/>
                </a:solidFill>
              </a:rPr>
              <a:t>fast</a:t>
            </a:r>
            <a:r>
              <a:rPr lang="en-GB" dirty="0">
                <a:solidFill>
                  <a:srgbClr val="FFFF00"/>
                </a:solidFill>
              </a:rPr>
              <a:t> </a:t>
            </a:r>
            <a:r>
              <a:rPr lang="en-GB" dirty="0">
                <a:solidFill>
                  <a:schemeClr val="bg1"/>
                </a:solidFill>
              </a:rPr>
              <a:t>method </a:t>
            </a:r>
          </a:p>
          <a:p>
            <a:pPr lvl="0" algn="ctr"/>
            <a:r>
              <a:rPr lang="en-GB" dirty="0" smtClean="0">
                <a:solidFill>
                  <a:schemeClr val="bg1"/>
                </a:solidFill>
              </a:rPr>
              <a:t>Also </a:t>
            </a:r>
            <a:r>
              <a:rPr lang="en-GB" dirty="0">
                <a:solidFill>
                  <a:schemeClr val="bg1"/>
                </a:solidFill>
              </a:rPr>
              <a:t>being statistically robust and </a:t>
            </a:r>
            <a:r>
              <a:rPr lang="en-GB" dirty="0" smtClean="0">
                <a:solidFill>
                  <a:schemeClr val="bg1"/>
                </a:solidFill>
              </a:rPr>
              <a:t>sufficiently </a:t>
            </a:r>
            <a:r>
              <a:rPr lang="en-GB" dirty="0">
                <a:solidFill>
                  <a:schemeClr val="bg1"/>
                </a:solidFill>
              </a:rPr>
              <a:t>precise for ecological studies. </a:t>
            </a:r>
          </a:p>
        </p:txBody>
      </p:sp>
    </p:spTree>
    <p:extLst>
      <p:ext uri="{BB962C8B-B14F-4D97-AF65-F5344CB8AC3E}">
        <p14:creationId xmlns:p14="http://schemas.microsoft.com/office/powerpoint/2010/main" val="1360178013"/>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1"/>
          <p:cNvSpPr>
            <a:spLocks noGrp="1" noChangeArrowheads="1"/>
          </p:cNvSpPr>
          <p:nvPr>
            <p:ph type="title" idx="4294967295"/>
          </p:nvPr>
        </p:nvSpPr>
        <p:spPr>
          <a:xfrm>
            <a:off x="0" y="273629"/>
            <a:ext cx="12192000" cy="1142040"/>
          </a:xfrm>
          <a:solidFill>
            <a:srgbClr val="0D0D0D"/>
          </a:solidFill>
          <a:ln/>
        </p:spPr>
        <p:txBody>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Future avenues</a:t>
            </a:r>
          </a:p>
        </p:txBody>
      </p:sp>
      <p:sp>
        <p:nvSpPr>
          <p:cNvPr id="60418" name="Rectangle 2"/>
          <p:cNvSpPr>
            <a:spLocks noGrp="1" noChangeArrowheads="1"/>
          </p:cNvSpPr>
          <p:nvPr>
            <p:ph type="body" idx="4294967295"/>
          </p:nvPr>
        </p:nvSpPr>
        <p:spPr>
          <a:xfrm>
            <a:off x="1980049" y="1604329"/>
            <a:ext cx="8226144" cy="2431643"/>
          </a:xfrm>
          <a:solidFill>
            <a:srgbClr val="0D0D0D">
              <a:alpha val="32000"/>
            </a:srgbClr>
          </a:solidFill>
          <a:ln/>
        </p:spPr>
        <p:txBody>
          <a:bodyPr/>
          <a:lstStyle/>
          <a:p>
            <a:pPr marL="308191" indent="-308191">
              <a:buFont typeface="Times New Roman" charset="0"/>
              <a:buChar char="•"/>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a:solidFill>
                  <a:schemeClr val="bg1"/>
                </a:solidFill>
              </a:rPr>
              <a:t>Analysis using likelihoods </a:t>
            </a:r>
          </a:p>
          <a:p>
            <a:pPr marL="308191" indent="-308191">
              <a:buFont typeface="Times New Roman" charset="0"/>
              <a:buChar char="•"/>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a:solidFill>
                  <a:schemeClr val="bg1"/>
                </a:solidFill>
              </a:rPr>
              <a:t>Incorporating group size related variance in estimating detection probability</a:t>
            </a:r>
          </a:p>
          <a:p>
            <a:pPr marL="671107" lvl="1" indent="-256346">
              <a:buFont typeface="Times New Roman" charset="0"/>
              <a:buChar char="–"/>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a:solidFill>
                  <a:schemeClr val="bg1"/>
                </a:solidFill>
              </a:rPr>
              <a:t>Reduce variance around estimate</a:t>
            </a:r>
          </a:p>
          <a:p>
            <a:pPr marL="308191" indent="-308191">
              <a:buFont typeface="Times New Roman" charset="0"/>
              <a:buChar char="•"/>
              <a:tabLst>
                <a:tab pos="308191" algn="l"/>
                <a:tab pos="403241" algn="l"/>
                <a:tab pos="810802" algn="l"/>
                <a:tab pos="1218362" algn="l"/>
                <a:tab pos="1625923" algn="l"/>
                <a:tab pos="2033484" algn="l"/>
                <a:tab pos="2441046" algn="l"/>
                <a:tab pos="2848605" algn="l"/>
                <a:tab pos="3256165" algn="l"/>
                <a:tab pos="3663727" algn="l"/>
                <a:tab pos="4071288" algn="l"/>
                <a:tab pos="4478848" algn="l"/>
                <a:tab pos="4886409" algn="l"/>
                <a:tab pos="5293970" algn="l"/>
                <a:tab pos="5701531" algn="l"/>
                <a:tab pos="6109091" algn="l"/>
                <a:tab pos="6516652" algn="l"/>
                <a:tab pos="6924212" algn="l"/>
                <a:tab pos="7331774" algn="l"/>
                <a:tab pos="7739333" algn="l"/>
                <a:tab pos="8146895" algn="l"/>
                <a:tab pos="8151215" algn="l"/>
              </a:tabLst>
            </a:pPr>
            <a:r>
              <a:rPr lang="en-US" altLang="en-US" dirty="0">
                <a:solidFill>
                  <a:schemeClr val="bg1"/>
                </a:solidFill>
              </a:rPr>
              <a:t>Sampling based approach</a:t>
            </a:r>
          </a:p>
        </p:txBody>
      </p:sp>
    </p:spTree>
    <p:extLst>
      <p:ext uri="{BB962C8B-B14F-4D97-AF65-F5344CB8AC3E}">
        <p14:creationId xmlns:p14="http://schemas.microsoft.com/office/powerpoint/2010/main" val="136410485"/>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ph type="title" idx="4294967295"/>
          </p:nvPr>
        </p:nvSpPr>
        <p:spPr>
          <a:xfrm>
            <a:off x="1" y="313955"/>
            <a:ext cx="12407463" cy="1062832"/>
          </a:xfrm>
          <a:solidFill>
            <a:schemeClr val="tx1"/>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Double observer surveys</a:t>
            </a:r>
          </a:p>
        </p:txBody>
      </p:sp>
      <p:sp>
        <p:nvSpPr>
          <p:cNvPr id="37890" name="Rectangle 2"/>
          <p:cNvSpPr>
            <a:spLocks noGrp="1" noChangeArrowheads="1"/>
          </p:cNvSpPr>
          <p:nvPr>
            <p:ph type="body" idx="4294967295"/>
          </p:nvPr>
        </p:nvSpPr>
        <p:spPr>
          <a:xfrm>
            <a:off x="1980049" y="1604329"/>
            <a:ext cx="8229024" cy="4312377"/>
          </a:xfrm>
          <a:solidFill>
            <a:schemeClr val="tx1">
              <a:alpha val="59000"/>
            </a:schemeClr>
          </a:solidFill>
          <a:ln/>
        </p:spPr>
        <p:txBody>
          <a:bodyPr>
            <a:normAutofit fontScale="92500" lnSpcReduction="20000"/>
          </a:bodyPr>
          <a:lstStyle/>
          <a:p>
            <a:pPr lvl="0">
              <a:lnSpc>
                <a:spcPct val="120000"/>
              </a:lnSpc>
              <a:spcBef>
                <a:spcPts val="400"/>
              </a:spcBef>
            </a:pPr>
            <a:r>
              <a:rPr lang="en-GB" dirty="0">
                <a:solidFill>
                  <a:schemeClr val="bg1"/>
                </a:solidFill>
              </a:rPr>
              <a:t>The double-observer data can be regarded as two-sample mark–recapture.</a:t>
            </a:r>
          </a:p>
          <a:p>
            <a:pPr lvl="0">
              <a:lnSpc>
                <a:spcPct val="120000"/>
              </a:lnSpc>
              <a:spcBef>
                <a:spcPts val="400"/>
              </a:spcBef>
            </a:pPr>
            <a:r>
              <a:rPr lang="en-GB" dirty="0">
                <a:solidFill>
                  <a:schemeClr val="bg1"/>
                </a:solidFill>
              </a:rPr>
              <a:t>Was originally developed to estimate the detection probabilities of aerial surveys of various taxonomic groups (</a:t>
            </a:r>
            <a:r>
              <a:rPr lang="en-GB" dirty="0" err="1">
                <a:solidFill>
                  <a:schemeClr val="bg1"/>
                </a:solidFill>
              </a:rPr>
              <a:t>Caughley</a:t>
            </a:r>
            <a:r>
              <a:rPr lang="en-GB" dirty="0">
                <a:solidFill>
                  <a:schemeClr val="bg1"/>
                </a:solidFill>
              </a:rPr>
              <a:t> 1974; Cook and </a:t>
            </a:r>
            <a:r>
              <a:rPr lang="en-GB" dirty="0" err="1">
                <a:solidFill>
                  <a:schemeClr val="bg1"/>
                </a:solidFill>
              </a:rPr>
              <a:t>Jaconson</a:t>
            </a:r>
            <a:r>
              <a:rPr lang="en-GB" dirty="0">
                <a:solidFill>
                  <a:schemeClr val="bg1"/>
                </a:solidFill>
              </a:rPr>
              <a:t> 1979; Graham and Bell 1989</a:t>
            </a:r>
            <a:r>
              <a:rPr lang="en-GB" dirty="0" smtClean="0">
                <a:solidFill>
                  <a:schemeClr val="bg1"/>
                </a:solidFill>
              </a:rPr>
              <a:t>).</a:t>
            </a:r>
            <a:endParaRPr lang="en-US" altLang="en-US" dirty="0" smtClean="0">
              <a:solidFill>
                <a:schemeClr val="bg1"/>
              </a:solidFill>
            </a:endParaRPr>
          </a:p>
          <a:p>
            <a:pPr lvl="0">
              <a:lnSpc>
                <a:spcPct val="120000"/>
              </a:lnSpc>
              <a:spcBef>
                <a:spcPts val="400"/>
              </a:spcBef>
            </a:pPr>
            <a:r>
              <a:rPr lang="en-GB" dirty="0">
                <a:solidFill>
                  <a:schemeClr val="bg1"/>
                </a:solidFill>
              </a:rPr>
              <a:t>Forsyth and </a:t>
            </a:r>
            <a:r>
              <a:rPr lang="en-GB" dirty="0" err="1">
                <a:solidFill>
                  <a:schemeClr val="bg1"/>
                </a:solidFill>
              </a:rPr>
              <a:t>Hickling</a:t>
            </a:r>
            <a:r>
              <a:rPr lang="en-GB" dirty="0">
                <a:solidFill>
                  <a:schemeClr val="bg1"/>
                </a:solidFill>
              </a:rPr>
              <a:t> (1997) made an important contribution </a:t>
            </a:r>
            <a:r>
              <a:rPr lang="en-GB" dirty="0" smtClean="0">
                <a:solidFill>
                  <a:schemeClr val="bg1"/>
                </a:solidFill>
              </a:rPr>
              <a:t>by </a:t>
            </a:r>
            <a:r>
              <a:rPr lang="en-GB" dirty="0">
                <a:solidFill>
                  <a:schemeClr val="bg1"/>
                </a:solidFill>
              </a:rPr>
              <a:t>applying the double-observer approach for estimating the abundance of Himalayan </a:t>
            </a:r>
            <a:r>
              <a:rPr lang="en-GB" dirty="0" err="1">
                <a:solidFill>
                  <a:schemeClr val="bg1"/>
                </a:solidFill>
              </a:rPr>
              <a:t>tahr</a:t>
            </a:r>
            <a:r>
              <a:rPr lang="en-GB" dirty="0">
                <a:solidFill>
                  <a:schemeClr val="bg1"/>
                </a:solidFill>
              </a:rPr>
              <a:t> (</a:t>
            </a:r>
            <a:r>
              <a:rPr lang="en-GB" dirty="0" err="1">
                <a:solidFill>
                  <a:schemeClr val="bg1"/>
                </a:solidFill>
              </a:rPr>
              <a:t>Hemitragus</a:t>
            </a:r>
            <a:r>
              <a:rPr lang="en-GB" dirty="0">
                <a:solidFill>
                  <a:schemeClr val="bg1"/>
                </a:solidFill>
              </a:rPr>
              <a:t> </a:t>
            </a:r>
            <a:r>
              <a:rPr lang="en-GB" dirty="0" err="1">
                <a:solidFill>
                  <a:schemeClr val="bg1"/>
                </a:solidFill>
              </a:rPr>
              <a:t>jemlahicus</a:t>
            </a:r>
            <a:r>
              <a:rPr lang="en-GB" dirty="0">
                <a:solidFill>
                  <a:schemeClr val="bg1"/>
                </a:solidFill>
              </a:rPr>
              <a:t>) in New </a:t>
            </a:r>
            <a:r>
              <a:rPr lang="en-GB" dirty="0" smtClean="0">
                <a:solidFill>
                  <a:schemeClr val="bg1"/>
                </a:solidFill>
              </a:rPr>
              <a:t>Zealand</a:t>
            </a:r>
            <a:r>
              <a:rPr lang="en-GB" dirty="0">
                <a:solidFill>
                  <a:schemeClr val="bg1"/>
                </a:solidFill>
              </a:rPr>
              <a:t>.</a:t>
            </a:r>
          </a:p>
        </p:txBody>
      </p:sp>
    </p:spTree>
    <p:extLst>
      <p:ext uri="{BB962C8B-B14F-4D97-AF65-F5344CB8AC3E}">
        <p14:creationId xmlns:p14="http://schemas.microsoft.com/office/powerpoint/2010/main" val="1907000875"/>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1"/>
          <p:cNvSpPr>
            <a:spLocks noGrp="1" noChangeArrowheads="1"/>
          </p:cNvSpPr>
          <p:nvPr>
            <p:ph type="title" idx="4294967295"/>
          </p:nvPr>
        </p:nvSpPr>
        <p:spPr>
          <a:xfrm>
            <a:off x="2" y="-18721"/>
            <a:ext cx="12191999" cy="1731063"/>
          </a:xfrm>
          <a:solidFill>
            <a:schemeClr val="tx1"/>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Double observer survey for estimating mountain ungulate abundance</a:t>
            </a:r>
          </a:p>
        </p:txBody>
      </p:sp>
      <p:sp>
        <p:nvSpPr>
          <p:cNvPr id="39938" name="Rectangle 2"/>
          <p:cNvSpPr>
            <a:spLocks noGrp="1" noChangeArrowheads="1"/>
          </p:cNvSpPr>
          <p:nvPr>
            <p:ph type="body" idx="4294967295"/>
          </p:nvPr>
        </p:nvSpPr>
        <p:spPr>
          <a:xfrm>
            <a:off x="1980049" y="2095421"/>
            <a:ext cx="8229024" cy="3296387"/>
          </a:xfrm>
          <a:solidFill>
            <a:schemeClr val="tx1">
              <a:alpha val="52000"/>
            </a:schemeClr>
          </a:solidFill>
          <a:ln/>
        </p:spPr>
        <p:txBody>
          <a:bodyPr/>
          <a:lstStyle/>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Most mountain ungulates cannot be individually identified </a:t>
            </a: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Thus, classical capture-recapture methods cannot be used</a:t>
            </a:r>
          </a:p>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But, </a:t>
            </a:r>
            <a:r>
              <a:rPr lang="en-US" altLang="en-US" dirty="0" smtClean="0">
                <a:solidFill>
                  <a:schemeClr val="bg1"/>
                </a:solidFill>
              </a:rPr>
              <a:t>argali and </a:t>
            </a:r>
            <a:r>
              <a:rPr lang="en-US" altLang="en-US" dirty="0">
                <a:solidFill>
                  <a:schemeClr val="bg1"/>
                </a:solidFill>
              </a:rPr>
              <a:t>ibex </a:t>
            </a:r>
            <a:r>
              <a:rPr lang="en-US" altLang="en-US" sz="3629" i="1" u="sng" dirty="0">
                <a:solidFill>
                  <a:srgbClr val="FFFF00"/>
                </a:solidFill>
              </a:rPr>
              <a:t>groups</a:t>
            </a:r>
            <a:r>
              <a:rPr lang="en-US" altLang="en-US" dirty="0">
                <a:solidFill>
                  <a:schemeClr val="bg1"/>
                </a:solidFill>
              </a:rPr>
              <a:t> can  be identified</a:t>
            </a:r>
          </a:p>
          <a:p>
            <a:pPr marL="1562557" lvl="1" indent="-518452">
              <a:buClr>
                <a:srgbClr val="FFCC99"/>
              </a:buClr>
              <a:buSzPct val="75000"/>
              <a:buFont typeface="Symbol"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Group size, age-sex classification, location of sighting provide cues for identification</a:t>
            </a:r>
          </a:p>
        </p:txBody>
      </p:sp>
    </p:spTree>
    <p:extLst>
      <p:ext uri="{BB962C8B-B14F-4D97-AF65-F5344CB8AC3E}">
        <p14:creationId xmlns:p14="http://schemas.microsoft.com/office/powerpoint/2010/main" val="853816414"/>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1"/>
          <p:cNvSpPr>
            <a:spLocks noGrp="1" noChangeArrowheads="1"/>
          </p:cNvSpPr>
          <p:nvPr>
            <p:ph type="title" idx="4294967295"/>
          </p:nvPr>
        </p:nvSpPr>
        <p:spPr>
          <a:xfrm>
            <a:off x="0" y="290912"/>
            <a:ext cx="12192000" cy="1111797"/>
          </a:xfrm>
          <a:solidFill>
            <a:schemeClr val="tx1"/>
          </a:solidFill>
          <a:ln/>
        </p:spPr>
        <p:txBody>
          <a:bodyPr vert="horz" lIns="91440" tIns="32005" rIns="91440" bIns="45720" rtlCol="0" anchor="ctr">
            <a:normAutofit fontScale="90000"/>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sz="3629" dirty="0">
                <a:solidFill>
                  <a:schemeClr val="bg1"/>
                </a:solidFill>
              </a:rPr>
              <a:t>Double observer survey- </a:t>
            </a:r>
            <a:br>
              <a:rPr lang="en-US" altLang="en-US" sz="3629" dirty="0">
                <a:solidFill>
                  <a:schemeClr val="bg1"/>
                </a:solidFill>
              </a:rPr>
            </a:br>
            <a:r>
              <a:rPr lang="en-US" altLang="en-US" sz="3629" dirty="0">
                <a:solidFill>
                  <a:schemeClr val="bg1"/>
                </a:solidFill>
              </a:rPr>
              <a:t>key </a:t>
            </a:r>
            <a:r>
              <a:rPr lang="en-US" altLang="en-US" dirty="0">
                <a:solidFill>
                  <a:schemeClr val="bg1"/>
                </a:solidFill>
              </a:rPr>
              <a:t>assumptions</a:t>
            </a:r>
          </a:p>
        </p:txBody>
      </p:sp>
      <p:sp>
        <p:nvSpPr>
          <p:cNvPr id="45058" name="Rectangle 2"/>
          <p:cNvSpPr>
            <a:spLocks noGrp="1" noChangeArrowheads="1"/>
          </p:cNvSpPr>
          <p:nvPr>
            <p:ph type="body" idx="4294967295"/>
          </p:nvPr>
        </p:nvSpPr>
        <p:spPr>
          <a:xfrm>
            <a:off x="1980049" y="1623849"/>
            <a:ext cx="8229024" cy="3720663"/>
          </a:xfrm>
          <a:solidFill>
            <a:schemeClr val="tx1">
              <a:alpha val="49000"/>
            </a:schemeClr>
          </a:solidFill>
          <a:ln/>
        </p:spPr>
        <p:txBody>
          <a:bodyPr/>
          <a:lstStyle/>
          <a:p>
            <a:pPr marL="391720" indent="-289470">
              <a:buSzPct val="45000"/>
              <a:buNone/>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endParaRPr lang="en-US" altLang="en-US" dirty="0">
              <a:solidFill>
                <a:schemeClr val="bg1"/>
              </a:solidFill>
            </a:endParaRPr>
          </a:p>
          <a:p>
            <a:pPr marL="97931" indent="0">
              <a:buClr>
                <a:srgbClr val="FFCC99"/>
              </a:buClr>
              <a:buSzPct val="45000"/>
              <a:buNone/>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r>
              <a:rPr lang="en-US" altLang="en-US" dirty="0" smtClean="0">
                <a:solidFill>
                  <a:schemeClr val="bg1"/>
                </a:solidFill>
              </a:rPr>
              <a:t>1. Groups </a:t>
            </a:r>
            <a:r>
              <a:rPr lang="en-US" altLang="en-US" dirty="0">
                <a:solidFill>
                  <a:schemeClr val="bg1"/>
                </a:solidFill>
              </a:rPr>
              <a:t>can be individually identified</a:t>
            </a:r>
          </a:p>
          <a:p>
            <a:pPr marL="616587" indent="-514338">
              <a:buSzPct val="45000"/>
              <a:buFont typeface="+mj-lt"/>
              <a:buAutoNum type="arabicPeriod"/>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endParaRPr lang="en-US" altLang="en-US" dirty="0">
              <a:solidFill>
                <a:schemeClr val="bg1"/>
              </a:solidFill>
            </a:endParaRPr>
          </a:p>
          <a:p>
            <a:pPr marL="97931" indent="0">
              <a:buClr>
                <a:srgbClr val="FFCC99"/>
              </a:buClr>
              <a:buSzPct val="45000"/>
              <a:buNone/>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r>
              <a:rPr lang="en-US" altLang="en-US" dirty="0" smtClean="0">
                <a:solidFill>
                  <a:schemeClr val="bg1"/>
                </a:solidFill>
              </a:rPr>
              <a:t>2. Population </a:t>
            </a:r>
            <a:r>
              <a:rPr lang="en-US" altLang="en-US" dirty="0">
                <a:solidFill>
                  <a:schemeClr val="bg1"/>
                </a:solidFill>
              </a:rPr>
              <a:t>to be surveyed must be closed</a:t>
            </a:r>
          </a:p>
          <a:p>
            <a:pPr marL="616587" indent="-514338">
              <a:buSzPct val="45000"/>
              <a:buFont typeface="+mj-lt"/>
              <a:buAutoNum type="arabicPeriod"/>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endParaRPr lang="en-US" altLang="en-US" dirty="0">
              <a:solidFill>
                <a:schemeClr val="bg1"/>
              </a:solidFill>
            </a:endParaRPr>
          </a:p>
          <a:p>
            <a:pPr marL="97931" indent="0">
              <a:buClr>
                <a:srgbClr val="FFCC99"/>
              </a:buClr>
              <a:buSzPct val="45000"/>
              <a:buNone/>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r>
              <a:rPr lang="en-US" altLang="en-US" dirty="0" smtClean="0">
                <a:solidFill>
                  <a:schemeClr val="bg1"/>
                </a:solidFill>
              </a:rPr>
              <a:t>3. Both </a:t>
            </a:r>
            <a:r>
              <a:rPr lang="en-US" altLang="en-US" dirty="0">
                <a:solidFill>
                  <a:schemeClr val="bg1"/>
                </a:solidFill>
              </a:rPr>
              <a:t>surveys are simple random samples of the entire population (independent)</a:t>
            </a:r>
          </a:p>
          <a:p>
            <a:pPr marL="391720" indent="-289470">
              <a:buSzPct val="45000"/>
              <a:buNone/>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endParaRPr lang="en-US" altLang="en-US" dirty="0"/>
          </a:p>
        </p:txBody>
      </p:sp>
    </p:spTree>
    <p:extLst>
      <p:ext uri="{BB962C8B-B14F-4D97-AF65-F5344CB8AC3E}">
        <p14:creationId xmlns:p14="http://schemas.microsoft.com/office/powerpoint/2010/main" val="104377545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1"/>
          <p:cNvSpPr>
            <a:spLocks noGrp="1" noChangeArrowheads="1"/>
          </p:cNvSpPr>
          <p:nvPr>
            <p:ph type="title" idx="4294967295"/>
          </p:nvPr>
        </p:nvSpPr>
        <p:spPr>
          <a:xfrm>
            <a:off x="0" y="313955"/>
            <a:ext cx="12192000" cy="1062832"/>
          </a:xfrm>
          <a:solidFill>
            <a:schemeClr val="tx1"/>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Assumption </a:t>
            </a:r>
            <a:r>
              <a:rPr lang="en-US" altLang="en-US" dirty="0" smtClean="0">
                <a:solidFill>
                  <a:schemeClr val="bg1"/>
                </a:solidFill>
              </a:rPr>
              <a:t>I: Individually identified</a:t>
            </a:r>
            <a:endParaRPr lang="en-US" altLang="en-US" dirty="0">
              <a:solidFill>
                <a:schemeClr val="bg1"/>
              </a:solidFill>
            </a:endParaRPr>
          </a:p>
        </p:txBody>
      </p:sp>
      <p:sp>
        <p:nvSpPr>
          <p:cNvPr id="46082" name="Rectangle 2"/>
          <p:cNvSpPr>
            <a:spLocks noGrp="1" noChangeArrowheads="1"/>
          </p:cNvSpPr>
          <p:nvPr>
            <p:ph type="body" idx="4294967295"/>
          </p:nvPr>
        </p:nvSpPr>
        <p:spPr>
          <a:xfrm>
            <a:off x="1822394" y="1541269"/>
            <a:ext cx="8283303" cy="3361809"/>
          </a:xfrm>
          <a:solidFill>
            <a:schemeClr val="tx1">
              <a:alpha val="46000"/>
            </a:schemeClr>
          </a:solidFill>
          <a:ln/>
        </p:spPr>
        <p:txBody>
          <a:bodyPr/>
          <a:lstStyle/>
          <a:p>
            <a:pPr marL="391720" indent="-289470">
              <a:buSzPct val="45000"/>
              <a:buNone/>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endParaRPr lang="en-US" altLang="en-US" dirty="0"/>
          </a:p>
          <a:p>
            <a:pPr marL="388840" indent="-290909">
              <a:buClr>
                <a:srgbClr val="FFCC99"/>
              </a:buClr>
              <a:buSzPct val="45000"/>
              <a:buFont typeface="Wingdings" charset="2"/>
              <a:buChar char=""/>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r>
              <a:rPr lang="en-US" altLang="en-US" dirty="0">
                <a:solidFill>
                  <a:schemeClr val="bg1"/>
                </a:solidFill>
              </a:rPr>
              <a:t>Groups can be individually identified</a:t>
            </a:r>
          </a:p>
          <a:p>
            <a:pPr marL="1562557" lvl="1" indent="-518452">
              <a:buClr>
                <a:srgbClr val="FFCC99"/>
              </a:buClr>
              <a:buSzPct val="75000"/>
              <a:buFont typeface="Symbol" charset="2"/>
              <a:buChar char=""/>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r>
              <a:rPr lang="en-US" altLang="en-US" dirty="0">
                <a:solidFill>
                  <a:schemeClr val="bg1"/>
                </a:solidFill>
              </a:rPr>
              <a:t>Group size</a:t>
            </a:r>
          </a:p>
          <a:p>
            <a:pPr marL="1562557" lvl="1" indent="-518452">
              <a:buClr>
                <a:srgbClr val="FFCC99"/>
              </a:buClr>
              <a:buSzPct val="75000"/>
              <a:buFont typeface="Symbol" charset="2"/>
              <a:buChar char=""/>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r>
              <a:rPr lang="en-US" altLang="en-US" dirty="0">
                <a:solidFill>
                  <a:schemeClr val="bg1"/>
                </a:solidFill>
              </a:rPr>
              <a:t>Age-sex classification</a:t>
            </a:r>
          </a:p>
          <a:p>
            <a:pPr marL="1562557" lvl="1" indent="-518452">
              <a:buClr>
                <a:srgbClr val="FFCC99"/>
              </a:buClr>
              <a:buSzPct val="75000"/>
              <a:buFont typeface="Symbol" charset="2"/>
              <a:buChar char=""/>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r>
              <a:rPr lang="en-US" altLang="en-US" dirty="0">
                <a:solidFill>
                  <a:schemeClr val="bg1"/>
                </a:solidFill>
              </a:rPr>
              <a:t>Location</a:t>
            </a:r>
          </a:p>
          <a:p>
            <a:pPr marL="1562557" lvl="1" indent="-518452">
              <a:buClr>
                <a:srgbClr val="FFCC99"/>
              </a:buClr>
              <a:buSzPct val="75000"/>
              <a:buFont typeface="Symbol" charset="2"/>
              <a:buChar char=""/>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r>
              <a:rPr lang="en-US" altLang="en-US" dirty="0">
                <a:solidFill>
                  <a:schemeClr val="bg1"/>
                </a:solidFill>
              </a:rPr>
              <a:t>Time of day</a:t>
            </a:r>
          </a:p>
          <a:p>
            <a:pPr marL="1562557" lvl="1" indent="-518452">
              <a:buClr>
                <a:srgbClr val="FFCC99"/>
              </a:buClr>
              <a:buSzPct val="75000"/>
              <a:buFont typeface="Symbol" charset="2"/>
              <a:buChar char=""/>
              <a:tabLst>
                <a:tab pos="391720" algn="l"/>
                <a:tab pos="486769" algn="l"/>
                <a:tab pos="894330" algn="l"/>
                <a:tab pos="1301890" algn="l"/>
                <a:tab pos="1709452" algn="l"/>
                <a:tab pos="2117012" algn="l"/>
                <a:tab pos="2524573" algn="l"/>
                <a:tab pos="2932133" algn="l"/>
                <a:tab pos="3339695" algn="l"/>
                <a:tab pos="3747254" algn="l"/>
                <a:tab pos="4154816" algn="l"/>
                <a:tab pos="4562377" algn="l"/>
                <a:tab pos="4969938" algn="l"/>
                <a:tab pos="5377498" algn="l"/>
                <a:tab pos="5785059" algn="l"/>
                <a:tab pos="6192620" algn="l"/>
                <a:tab pos="6600180" algn="l"/>
                <a:tab pos="7007741" algn="l"/>
                <a:tab pos="7415301" algn="l"/>
                <a:tab pos="7822863" algn="l"/>
                <a:tab pos="8230424" algn="l"/>
              </a:tabLst>
            </a:pPr>
            <a:r>
              <a:rPr lang="en-US" altLang="en-US" dirty="0">
                <a:solidFill>
                  <a:schemeClr val="bg1"/>
                </a:solidFill>
              </a:rPr>
              <a:t>Post survey discussion between the two observers</a:t>
            </a:r>
          </a:p>
        </p:txBody>
      </p:sp>
    </p:spTree>
    <p:extLst>
      <p:ext uri="{BB962C8B-B14F-4D97-AF65-F5344CB8AC3E}">
        <p14:creationId xmlns:p14="http://schemas.microsoft.com/office/powerpoint/2010/main" val="1118072810"/>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1"/>
          <p:cNvSpPr>
            <a:spLocks noGrp="1" noChangeArrowheads="1"/>
          </p:cNvSpPr>
          <p:nvPr>
            <p:ph type="title" idx="4294967295"/>
          </p:nvPr>
        </p:nvSpPr>
        <p:spPr>
          <a:xfrm>
            <a:off x="0" y="313955"/>
            <a:ext cx="12192000" cy="1062832"/>
          </a:xfrm>
          <a:solidFill>
            <a:schemeClr val="tx1"/>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Assumption </a:t>
            </a:r>
            <a:r>
              <a:rPr lang="en-US" altLang="en-US" dirty="0" smtClean="0">
                <a:solidFill>
                  <a:schemeClr val="bg1"/>
                </a:solidFill>
              </a:rPr>
              <a:t>II: closed survey</a:t>
            </a:r>
            <a:endParaRPr lang="en-US" altLang="en-US" dirty="0">
              <a:solidFill>
                <a:schemeClr val="bg1"/>
              </a:solidFill>
            </a:endParaRPr>
          </a:p>
        </p:txBody>
      </p:sp>
      <p:sp>
        <p:nvSpPr>
          <p:cNvPr id="47106" name="Rectangle 2"/>
          <p:cNvSpPr>
            <a:spLocks noGrp="1" noChangeArrowheads="1"/>
          </p:cNvSpPr>
          <p:nvPr>
            <p:ph type="body" idx="4294967295"/>
          </p:nvPr>
        </p:nvSpPr>
        <p:spPr>
          <a:xfrm>
            <a:off x="1980049" y="1604329"/>
            <a:ext cx="8229024" cy="4623051"/>
          </a:xfrm>
          <a:solidFill>
            <a:schemeClr val="tx1">
              <a:alpha val="44000"/>
            </a:schemeClr>
          </a:solidFill>
          <a:ln/>
        </p:spPr>
        <p:txBody>
          <a:bodyPr>
            <a:normAutofit/>
          </a:bodyPr>
          <a:lstStyle/>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Population to be surveyed must be </a:t>
            </a:r>
            <a:r>
              <a:rPr lang="en-US" altLang="en-US" dirty="0" smtClean="0">
                <a:solidFill>
                  <a:schemeClr val="bg1"/>
                </a:solidFill>
              </a:rPr>
              <a:t>closed</a:t>
            </a:r>
            <a:endParaRPr lang="en-US" altLang="en-US" dirty="0">
              <a:solidFill>
                <a:schemeClr val="bg1"/>
              </a:solidFill>
            </a:endParaRPr>
          </a:p>
          <a:p>
            <a:pPr marL="95050" indent="0">
              <a:buClr>
                <a:srgbClr val="FFCC99"/>
              </a:buClr>
              <a:buSzPct val="4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endParaRPr lang="en-US" altLang="en-US" dirty="0">
              <a:solidFill>
                <a:schemeClr val="bg1"/>
              </a:solidFill>
            </a:endParaRPr>
          </a:p>
          <a:p>
            <a:pPr marL="1562557" lvl="1" indent="-518452">
              <a:buClr>
                <a:srgbClr val="FFCC99"/>
              </a:buClr>
              <a:buSzPct val="75000"/>
              <a:buFont typeface="Symbol"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Likely violations:</a:t>
            </a:r>
          </a:p>
          <a:p>
            <a:pPr marL="1565437" lvl="1" indent="-517012">
              <a:buSzPct val="7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1. Groups re-assembling between the two surveys</a:t>
            </a:r>
          </a:p>
          <a:p>
            <a:pPr marL="1565437" lvl="1" indent="-517012">
              <a:buSzPct val="7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2. Holes within study area</a:t>
            </a:r>
          </a:p>
          <a:p>
            <a:pPr marL="1565437" lvl="1" indent="-517012">
              <a:buSzPct val="7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3. Porous study area </a:t>
            </a:r>
            <a:r>
              <a:rPr lang="en-US" altLang="en-US" dirty="0" smtClean="0">
                <a:solidFill>
                  <a:schemeClr val="bg1"/>
                </a:solidFill>
              </a:rPr>
              <a:t>borders</a:t>
            </a:r>
          </a:p>
          <a:p>
            <a:pPr marL="1565437" lvl="1" indent="-517012">
              <a:buSzPct val="7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endParaRPr lang="en-US" altLang="en-US" dirty="0">
              <a:solidFill>
                <a:schemeClr val="bg1"/>
              </a:solidFill>
            </a:endParaRPr>
          </a:p>
          <a:p>
            <a:pPr marL="1562557" lvl="1" indent="-518452">
              <a:buClr>
                <a:srgbClr val="FFCC99"/>
              </a:buClr>
              <a:buSzPct val="75000"/>
              <a:buFont typeface="Symbol"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Past suggestions:</a:t>
            </a:r>
          </a:p>
          <a:p>
            <a:pPr marL="1565437" lvl="1" indent="-517012">
              <a:buSzPct val="7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1. Simultaneous surveys provided surveyors don't cue each other  </a:t>
            </a:r>
          </a:p>
        </p:txBody>
      </p:sp>
    </p:spTree>
    <p:extLst>
      <p:ext uri="{BB962C8B-B14F-4D97-AF65-F5344CB8AC3E}">
        <p14:creationId xmlns:p14="http://schemas.microsoft.com/office/powerpoint/2010/main" val="881358562"/>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1"/>
          <p:cNvSpPr>
            <a:spLocks noGrp="1" noChangeArrowheads="1"/>
          </p:cNvSpPr>
          <p:nvPr>
            <p:ph type="title" idx="4294967295"/>
          </p:nvPr>
        </p:nvSpPr>
        <p:spPr>
          <a:xfrm>
            <a:off x="2" y="313955"/>
            <a:ext cx="12191999" cy="1062832"/>
          </a:xfrm>
          <a:solidFill>
            <a:schemeClr val="tx1"/>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Assumption </a:t>
            </a:r>
            <a:r>
              <a:rPr lang="en-US" altLang="en-US" dirty="0" smtClean="0">
                <a:solidFill>
                  <a:schemeClr val="bg1"/>
                </a:solidFill>
              </a:rPr>
              <a:t>II- (Solutions</a:t>
            </a:r>
            <a:r>
              <a:rPr lang="en-US" altLang="en-US" dirty="0">
                <a:solidFill>
                  <a:schemeClr val="bg1"/>
                </a:solidFill>
              </a:rPr>
              <a:t>)</a:t>
            </a:r>
          </a:p>
        </p:txBody>
      </p:sp>
      <p:sp>
        <p:nvSpPr>
          <p:cNvPr id="51202" name="Rectangle 2"/>
          <p:cNvSpPr>
            <a:spLocks noGrp="1" noChangeArrowheads="1"/>
          </p:cNvSpPr>
          <p:nvPr>
            <p:ph type="body" idx="4294967295"/>
          </p:nvPr>
        </p:nvSpPr>
        <p:spPr>
          <a:xfrm>
            <a:off x="1981487" y="1623849"/>
            <a:ext cx="8229024" cy="3957144"/>
          </a:xfrm>
          <a:solidFill>
            <a:schemeClr val="tx1">
              <a:alpha val="52000"/>
            </a:schemeClr>
          </a:solidFill>
          <a:ln/>
        </p:spPr>
        <p:txBody>
          <a:bodyPr>
            <a:normAutofit lnSpcReduction="10000"/>
          </a:bodyPr>
          <a:lstStyle/>
          <a:p>
            <a:pPr marL="1108248"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smtClean="0">
                <a:solidFill>
                  <a:schemeClr val="bg1"/>
                </a:solidFill>
              </a:rPr>
              <a:t>Thumb rule: do entire survey FAST</a:t>
            </a:r>
          </a:p>
          <a:p>
            <a:pPr marL="1565437" lvl="1"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smtClean="0">
                <a:solidFill>
                  <a:schemeClr val="bg1"/>
                </a:solidFill>
              </a:rPr>
              <a:t>SPEED= function of area</a:t>
            </a:r>
          </a:p>
          <a:p>
            <a:pPr marL="1565437" lvl="1"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smtClean="0">
                <a:solidFill>
                  <a:schemeClr val="bg1"/>
                </a:solidFill>
              </a:rPr>
              <a:t>Ideally 7-10 days maximum</a:t>
            </a:r>
          </a:p>
          <a:p>
            <a:pPr marL="1565437" lvl="1"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smtClean="0">
                <a:solidFill>
                  <a:schemeClr val="bg1"/>
                </a:solidFill>
              </a:rPr>
              <a:t>Do not want too long as weather changes and ungulates move</a:t>
            </a:r>
          </a:p>
          <a:p>
            <a:pPr marL="1565437" lvl="1"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endParaRPr lang="en-US" altLang="en-US" dirty="0" smtClean="0">
              <a:solidFill>
                <a:schemeClr val="bg1"/>
              </a:solidFill>
            </a:endParaRPr>
          </a:p>
          <a:p>
            <a:pPr marL="1108248"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smtClean="0">
                <a:solidFill>
                  <a:schemeClr val="bg1"/>
                </a:solidFill>
              </a:rPr>
              <a:t>What if bad weather?</a:t>
            </a:r>
          </a:p>
          <a:p>
            <a:pPr marL="1565437" lvl="1"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smtClean="0">
                <a:solidFill>
                  <a:schemeClr val="bg1"/>
                </a:solidFill>
              </a:rPr>
              <a:t>Is assumption that individuals moved violated?</a:t>
            </a:r>
          </a:p>
          <a:p>
            <a:pPr marL="1565437" lvl="1"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smtClean="0">
                <a:solidFill>
                  <a:schemeClr val="bg1"/>
                </a:solidFill>
              </a:rPr>
              <a:t>Redo everything from first day?</a:t>
            </a:r>
          </a:p>
          <a:p>
            <a:pPr marL="1565437" lvl="1"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smtClean="0">
                <a:solidFill>
                  <a:schemeClr val="bg1"/>
                </a:solidFill>
              </a:rPr>
              <a:t>Use the local knowledge / topography</a:t>
            </a:r>
          </a:p>
          <a:p>
            <a:pPr marL="1565437" lvl="1" indent="-517012">
              <a:buSzPct val="75000"/>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endParaRPr lang="en-US" altLang="en-US" dirty="0" smtClean="0">
              <a:solidFill>
                <a:schemeClr val="bg1"/>
              </a:solidFill>
            </a:endParaRPr>
          </a:p>
        </p:txBody>
      </p:sp>
    </p:spTree>
    <p:extLst>
      <p:ext uri="{BB962C8B-B14F-4D97-AF65-F5344CB8AC3E}">
        <p14:creationId xmlns:p14="http://schemas.microsoft.com/office/powerpoint/2010/main" val="95552237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1"/>
          <p:cNvSpPr>
            <a:spLocks noGrp="1" noChangeArrowheads="1"/>
          </p:cNvSpPr>
          <p:nvPr>
            <p:ph type="title" idx="4294967295"/>
          </p:nvPr>
        </p:nvSpPr>
        <p:spPr>
          <a:xfrm>
            <a:off x="0" y="313955"/>
            <a:ext cx="12192000" cy="1062832"/>
          </a:xfrm>
          <a:solidFill>
            <a:schemeClr val="tx1"/>
          </a:solidFill>
          <a:ln/>
        </p:spPr>
        <p:txBody>
          <a:bodyPr vert="horz" lIns="91440" tIns="35271" rIns="91440" bIns="45720" rtlCol="0" anchor="ctr">
            <a:normAutofit/>
          </a:bodyPr>
          <a:lstStyle/>
          <a:p>
            <a:pPr algn="ctr">
              <a:tabLst>
                <a:tab pos="0" algn="l"/>
                <a:tab pos="406121" algn="l"/>
                <a:tab pos="813682" algn="l"/>
                <a:tab pos="1221243" algn="l"/>
                <a:tab pos="1628803" algn="l"/>
                <a:tab pos="2036364" algn="l"/>
                <a:tab pos="2443926" algn="l"/>
                <a:tab pos="2851485" algn="l"/>
                <a:tab pos="3259047" algn="l"/>
                <a:tab pos="3666607" algn="l"/>
                <a:tab pos="4074169" algn="l"/>
                <a:tab pos="4481728" algn="l"/>
                <a:tab pos="4889290" algn="l"/>
                <a:tab pos="5296850" algn="l"/>
                <a:tab pos="5704411" algn="l"/>
                <a:tab pos="6111971" algn="l"/>
                <a:tab pos="6519532" algn="l"/>
                <a:tab pos="6927093" algn="l"/>
                <a:tab pos="7334654" algn="l"/>
                <a:tab pos="7742214" algn="l"/>
                <a:tab pos="8149775" algn="l"/>
                <a:tab pos="8151215" algn="l"/>
              </a:tabLst>
            </a:pPr>
            <a:r>
              <a:rPr lang="en-US" altLang="en-US" dirty="0">
                <a:solidFill>
                  <a:schemeClr val="bg1"/>
                </a:solidFill>
              </a:rPr>
              <a:t>Assumption III- </a:t>
            </a:r>
            <a:r>
              <a:rPr lang="en-US" altLang="en-US" dirty="0" smtClean="0">
                <a:solidFill>
                  <a:schemeClr val="bg1"/>
                </a:solidFill>
              </a:rPr>
              <a:t>I: random sample</a:t>
            </a:r>
            <a:endParaRPr lang="en-US" altLang="en-US" dirty="0">
              <a:solidFill>
                <a:schemeClr val="bg1"/>
              </a:solidFill>
            </a:endParaRPr>
          </a:p>
        </p:txBody>
      </p:sp>
      <p:sp>
        <p:nvSpPr>
          <p:cNvPr id="48130" name="Rectangle 2"/>
          <p:cNvSpPr>
            <a:spLocks noGrp="1" noChangeArrowheads="1"/>
          </p:cNvSpPr>
          <p:nvPr>
            <p:ph type="body" idx="4294967295"/>
          </p:nvPr>
        </p:nvSpPr>
        <p:spPr>
          <a:xfrm>
            <a:off x="1980049" y="1604329"/>
            <a:ext cx="8229024" cy="3771712"/>
          </a:xfrm>
          <a:solidFill>
            <a:schemeClr val="tx1">
              <a:alpha val="59000"/>
            </a:schemeClr>
          </a:solidFill>
          <a:ln/>
        </p:spPr>
        <p:txBody>
          <a:bodyPr>
            <a:normAutofit/>
          </a:bodyPr>
          <a:lstStyle/>
          <a:p>
            <a:pPr marL="387400" indent="-292350">
              <a:buClr>
                <a:srgbClr val="FFCC99"/>
              </a:buClr>
              <a:buSzPct val="45000"/>
              <a:buFont typeface="Wingdings"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Both </a:t>
            </a:r>
            <a:r>
              <a:rPr lang="en-US" altLang="en-US" dirty="0" smtClean="0">
                <a:solidFill>
                  <a:schemeClr val="bg1"/>
                </a:solidFill>
              </a:rPr>
              <a:t>observer surveys </a:t>
            </a:r>
            <a:r>
              <a:rPr lang="en-US" altLang="en-US" dirty="0">
                <a:solidFill>
                  <a:schemeClr val="bg1"/>
                </a:solidFill>
              </a:rPr>
              <a:t>are simple random samples of the entire population</a:t>
            </a:r>
          </a:p>
          <a:p>
            <a:pPr marL="1562557" lvl="1" indent="-518452">
              <a:buClr>
                <a:srgbClr val="FFCC99"/>
              </a:buClr>
              <a:buSzPct val="75000"/>
              <a:buFont typeface="Symbol" charset="2"/>
              <a:buChar char=""/>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Can simultaneous surveying violate it?</a:t>
            </a:r>
          </a:p>
          <a:p>
            <a:pPr marL="390280" indent="-290909">
              <a:buSzPct val="4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P(group being detected by any observer) is dependent on:</a:t>
            </a:r>
          </a:p>
          <a:p>
            <a:pPr marL="1565437" lvl="1" indent="-517012">
              <a:buSzPct val="7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1. Group size</a:t>
            </a:r>
          </a:p>
          <a:p>
            <a:pPr marL="1565437" lvl="1" indent="-517012">
              <a:buSzPct val="7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2. Activity of the group</a:t>
            </a:r>
          </a:p>
          <a:p>
            <a:pPr marL="1565437" lvl="1" indent="-517012">
              <a:buSzPct val="75000"/>
              <a:buNone/>
              <a:tabLst>
                <a:tab pos="387400" algn="l"/>
                <a:tab pos="482449" algn="l"/>
                <a:tab pos="890008" algn="l"/>
                <a:tab pos="1297570" algn="l"/>
                <a:tab pos="1705131" algn="l"/>
                <a:tab pos="2112693" algn="l"/>
                <a:tab pos="2520252" algn="l"/>
                <a:tab pos="2927813" algn="l"/>
                <a:tab pos="3335374" algn="l"/>
                <a:tab pos="3742934" algn="l"/>
                <a:tab pos="4150495" algn="l"/>
                <a:tab pos="4558057" algn="l"/>
                <a:tab pos="4965617" algn="l"/>
                <a:tab pos="5373178" algn="l"/>
                <a:tab pos="5780738" algn="l"/>
                <a:tab pos="6188300" algn="l"/>
                <a:tab pos="6595859" algn="l"/>
                <a:tab pos="7003421" algn="l"/>
                <a:tab pos="7410981" algn="l"/>
                <a:tab pos="7818543" algn="l"/>
                <a:tab pos="8226102" algn="l"/>
              </a:tabLst>
            </a:pPr>
            <a:r>
              <a:rPr lang="en-US" altLang="en-US" dirty="0">
                <a:solidFill>
                  <a:schemeClr val="bg1"/>
                </a:solidFill>
              </a:rPr>
              <a:t>3. Distance from the </a:t>
            </a:r>
            <a:r>
              <a:rPr lang="en-US" altLang="en-US" dirty="0" smtClean="0">
                <a:solidFill>
                  <a:schemeClr val="bg1"/>
                </a:solidFill>
              </a:rPr>
              <a:t>observer</a:t>
            </a:r>
          </a:p>
        </p:txBody>
      </p:sp>
    </p:spTree>
    <p:extLst>
      <p:ext uri="{BB962C8B-B14F-4D97-AF65-F5344CB8AC3E}">
        <p14:creationId xmlns:p14="http://schemas.microsoft.com/office/powerpoint/2010/main" val="1731992053"/>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1|7.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89</TotalTime>
  <Words>991</Words>
  <Application>Microsoft Macintosh PowerPoint</Application>
  <PresentationFormat>Widescreen</PresentationFormat>
  <Paragraphs>166</Paragraphs>
  <Slides>22</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Baskerville</vt:lpstr>
      <vt:lpstr>Calibri</vt:lpstr>
      <vt:lpstr>Calibri Light</vt:lpstr>
      <vt:lpstr>Noto Sans CJK SC Regular</vt:lpstr>
      <vt:lpstr>Symbol</vt:lpstr>
      <vt:lpstr>Times New Roman</vt:lpstr>
      <vt:lpstr>Wingdings</vt:lpstr>
      <vt:lpstr>宋体</vt:lpstr>
      <vt:lpstr>Arial</vt:lpstr>
      <vt:lpstr>Office Theme</vt:lpstr>
      <vt:lpstr>PowerPoint Presentation</vt:lpstr>
      <vt:lpstr>PowerPoint Presentation</vt:lpstr>
      <vt:lpstr>Double observer surveys</vt:lpstr>
      <vt:lpstr>Double observer survey for estimating mountain ungulate abundance</vt:lpstr>
      <vt:lpstr>Double observer survey-  key assumptions</vt:lpstr>
      <vt:lpstr>Assumption I: Individually identified</vt:lpstr>
      <vt:lpstr>Assumption II: closed survey</vt:lpstr>
      <vt:lpstr>Assumption II- (Solutions)</vt:lpstr>
      <vt:lpstr>Assumption III- I: random sample</vt:lpstr>
      <vt:lpstr>Assumption III- II: random sample</vt:lpstr>
      <vt:lpstr>Field data</vt:lpstr>
      <vt:lpstr>Assumption III- III (Solutions)</vt:lpstr>
      <vt:lpstr>            Survey Design</vt:lpstr>
      <vt:lpstr>Double Observer Survey in Tost</vt:lpstr>
      <vt:lpstr>Field methods</vt:lpstr>
      <vt:lpstr>PowerPoint Presentation</vt:lpstr>
      <vt:lpstr>Limitation</vt:lpstr>
      <vt:lpstr>Double Observer vs Distance Sampling</vt:lpstr>
      <vt:lpstr>Sample Size</vt:lpstr>
      <vt:lpstr>Double Observer vs Distance Sampling Example from China</vt:lpstr>
      <vt:lpstr>Double Observer</vt:lpstr>
      <vt:lpstr>Future avenues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Justine Shanti</dc:creator>
  <cp:lastModifiedBy>Justine Shanti</cp:lastModifiedBy>
  <cp:revision>10</cp:revision>
  <dcterms:created xsi:type="dcterms:W3CDTF">2017-10-18T14:49:23Z</dcterms:created>
  <dcterms:modified xsi:type="dcterms:W3CDTF">2017-10-28T06:23:26Z</dcterms:modified>
</cp:coreProperties>
</file>

<file path=docProps/thumbnail.jpeg>
</file>